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  <p:sldMasterId id="2147483766" r:id="rId3"/>
  </p:sldMasterIdLst>
  <p:notesMasterIdLst>
    <p:notesMasterId r:id="rId77"/>
  </p:notesMasterIdLst>
  <p:handoutMasterIdLst>
    <p:handoutMasterId r:id="rId78"/>
  </p:handoutMasterIdLst>
  <p:sldIdLst>
    <p:sldId id="863" r:id="rId4"/>
    <p:sldId id="465" r:id="rId5"/>
    <p:sldId id="485" r:id="rId6"/>
    <p:sldId id="864" r:id="rId7"/>
    <p:sldId id="467" r:id="rId8"/>
    <p:sldId id="446" r:id="rId9"/>
    <p:sldId id="915" r:id="rId10"/>
    <p:sldId id="893" r:id="rId11"/>
    <p:sldId id="913" r:id="rId12"/>
    <p:sldId id="897" r:id="rId13"/>
    <p:sldId id="900" r:id="rId14"/>
    <p:sldId id="899" r:id="rId15"/>
    <p:sldId id="921" r:id="rId16"/>
    <p:sldId id="916" r:id="rId17"/>
    <p:sldId id="903" r:id="rId18"/>
    <p:sldId id="906" r:id="rId19"/>
    <p:sldId id="909" r:id="rId20"/>
    <p:sldId id="917" r:id="rId21"/>
    <p:sldId id="918" r:id="rId22"/>
    <p:sldId id="919" r:id="rId23"/>
    <p:sldId id="920" r:id="rId24"/>
    <p:sldId id="492" r:id="rId25"/>
    <p:sldId id="489" r:id="rId26"/>
    <p:sldId id="515" r:id="rId27"/>
    <p:sldId id="513" r:id="rId28"/>
    <p:sldId id="261" r:id="rId29"/>
    <p:sldId id="514" r:id="rId30"/>
    <p:sldId id="259" r:id="rId31"/>
    <p:sldId id="933" r:id="rId32"/>
    <p:sldId id="260" r:id="rId33"/>
    <p:sldId id="922" r:id="rId34"/>
    <p:sldId id="453" r:id="rId35"/>
    <p:sldId id="479" r:id="rId36"/>
    <p:sldId id="480" r:id="rId37"/>
    <p:sldId id="490" r:id="rId38"/>
    <p:sldId id="491" r:id="rId39"/>
    <p:sldId id="523" r:id="rId40"/>
    <p:sldId id="509" r:id="rId41"/>
    <p:sldId id="943" r:id="rId42"/>
    <p:sldId id="942" r:id="rId43"/>
    <p:sldId id="525" r:id="rId44"/>
    <p:sldId id="866" r:id="rId45"/>
    <p:sldId id="867" r:id="rId46"/>
    <p:sldId id="868" r:id="rId47"/>
    <p:sldId id="869" r:id="rId48"/>
    <p:sldId id="876" r:id="rId49"/>
    <p:sldId id="877" r:id="rId50"/>
    <p:sldId id="879" r:id="rId51"/>
    <p:sldId id="884" r:id="rId52"/>
    <p:sldId id="881" r:id="rId53"/>
    <p:sldId id="883" r:id="rId54"/>
    <p:sldId id="889" r:id="rId55"/>
    <p:sldId id="887" r:id="rId56"/>
    <p:sldId id="885" r:id="rId57"/>
    <p:sldId id="886" r:id="rId58"/>
    <p:sldId id="888" r:id="rId59"/>
    <p:sldId id="890" r:id="rId60"/>
    <p:sldId id="891" r:id="rId61"/>
    <p:sldId id="912" r:id="rId62"/>
    <p:sldId id="914" r:id="rId63"/>
    <p:sldId id="927" r:id="rId64"/>
    <p:sldId id="926" r:id="rId65"/>
    <p:sldId id="928" r:id="rId66"/>
    <p:sldId id="929" r:id="rId67"/>
    <p:sldId id="936" r:id="rId68"/>
    <p:sldId id="937" r:id="rId69"/>
    <p:sldId id="938" r:id="rId70"/>
    <p:sldId id="939" r:id="rId71"/>
    <p:sldId id="940" r:id="rId72"/>
    <p:sldId id="941" r:id="rId73"/>
    <p:sldId id="934" r:id="rId74"/>
    <p:sldId id="935" r:id="rId75"/>
    <p:sldId id="945" r:id="rId76"/>
  </p:sldIdLst>
  <p:sldSz cx="9144000" cy="6858000" type="screen4x3"/>
  <p:notesSz cx="9926638" cy="1435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E1FF"/>
    <a:srgbClr val="FFF3FF"/>
    <a:srgbClr val="FFCCFF"/>
    <a:srgbClr val="FF99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86275" autoAdjust="0"/>
  </p:normalViewPr>
  <p:slideViewPr>
    <p:cSldViewPr>
      <p:cViewPr varScale="1">
        <p:scale>
          <a:sx n="85" d="100"/>
          <a:sy n="85" d="100"/>
        </p:scale>
        <p:origin x="2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838"/>
    </p:cViewPr>
  </p:sorterViewPr>
  <p:notesViewPr>
    <p:cSldViewPr>
      <p:cViewPr varScale="1">
        <p:scale>
          <a:sx n="49" d="100"/>
          <a:sy n="49" d="100"/>
        </p:scale>
        <p:origin x="-1944" y="-114"/>
      </p:cViewPr>
      <p:guideLst>
        <p:guide orient="horz" pos="452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Meat</a:t>
            </a:r>
            <a:r>
              <a:rPr lang="en-US" b="1" baseline="0" dirty="0"/>
              <a:t> for only 2 or 3 Days a Week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C3-46A1-90E6-441DDFF5486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C3-46A1-90E6-441DDFF5486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C3-46A1-90E6-441DDFF5486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C3-46A1-90E6-441DDFF5486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C3-46A1-90E6-441DDFF5486F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CC3-46A1-90E6-441DDFF5486F}"/>
              </c:ext>
            </c:extLst>
          </c:dPt>
          <c:dPt>
            <c:idx val="6"/>
            <c:bubble3D val="0"/>
            <c:spPr>
              <a:solidFill>
                <a:srgbClr val="C6061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CC3-46A1-90E6-441DDFF5486F}"/>
              </c:ext>
            </c:extLst>
          </c:dPt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CC3-46A1-90E6-441DDFF54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1F2C527D-A404-4B08-9637-BB0D77D1ED58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B1D23119-4904-45E4-8CF2-50FCDBC5D0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9DC9988B-FB8B-4CDA-99D0-3B6E65558D7A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6818586"/>
            <a:ext cx="7942238" cy="6460437"/>
          </a:xfrm>
          <a:prstGeom prst="rect">
            <a:avLst/>
          </a:prstGeom>
        </p:spPr>
        <p:txBody>
          <a:bodyPr vert="horz" lIns="132762" tIns="66381" rIns="132762" bIns="6638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F68C1D61-72BF-4B59-B56A-F555584B7C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27617">
              <a:defRPr/>
            </a:pPr>
            <a:fld id="{F68C1D61-72BF-4B59-B56A-F555584B7CCC}" type="slidenum">
              <a:rPr lang="en-GB" sz="2600" kern="0">
                <a:solidFill>
                  <a:sysClr val="windowText" lastClr="000000"/>
                </a:solidFill>
                <a:latin typeface="Calibri"/>
              </a:rPr>
              <a:pPr defTabSz="1327617">
                <a:defRPr/>
              </a:pPr>
              <a:t>1</a:t>
            </a:fld>
            <a:endParaRPr lang="en-GB" sz="26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977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Never been near a pig!  However, it’s flavouring contains dried milk.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7617">
              <a:defRPr/>
            </a:pPr>
            <a:fld id="{52D644EF-BF04-40F8-8B54-301694CBCBA6}" type="slidenum">
              <a:rPr lang="en-GB">
                <a:solidFill>
                  <a:prstClr val="black"/>
                </a:solidFill>
                <a:latin typeface="Calibri"/>
              </a:rPr>
              <a:pPr defTabSz="1327617">
                <a:defRPr/>
              </a:pPr>
              <a:t>16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69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– cursed with dried milk!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327617">
              <a:defRPr/>
            </a:pPr>
            <a:fld id="{52D644EF-BF04-40F8-8B54-301694CBCBA6}" type="slidenum">
              <a:rPr lang="en-GB">
                <a:solidFill>
                  <a:prstClr val="black"/>
                </a:solidFill>
                <a:latin typeface="Calibri"/>
              </a:rPr>
              <a:pPr defTabSz="1327617">
                <a:defRPr/>
              </a:pPr>
              <a:t>17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783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NEEDS TO BE MORE PEOPLE FOCUSSED AND LESS 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3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https://www.thecaterer.com/articles/497150/new-regulations-on-cooking-burgers-come-into-force  </a:t>
            </a:r>
          </a:p>
          <a:p>
            <a:r>
              <a:rPr lang="en-GB" dirty="0"/>
              <a:t>For the information about cooking burgers.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61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901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>
                <a:latin typeface="Century Gothic" panose="020B0502020202020204" pitchFamily="34" charset="0"/>
              </a:rPr>
              <a:t>Just a quick introduction on what’s to 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7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Decorating = whether paint companies test their products on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007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Flexitarianism will probably be familiar for anyone who has been on a diet.  Lots of good intentions.  However, it is possible to make a virtue out of the tendency for most people to lapse every now and again.</a:t>
            </a:r>
          </a:p>
          <a:p>
            <a:endParaRPr lang="en-GB" dirty="0"/>
          </a:p>
          <a:p>
            <a:r>
              <a:rPr lang="en-GB" dirty="0"/>
              <a:t>It is a way for people to try and move towards vegetarianism/veganism.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834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great and glorious fishfinger sandwich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81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out of three vegetarians eat meat when drunk!4</a:t>
            </a:r>
          </a:p>
          <a:p>
            <a:endParaRPr lang="en-GB" dirty="0"/>
          </a:p>
          <a:p>
            <a:r>
              <a:rPr lang="en-GB" dirty="0"/>
              <a:t>Cultural vegetarians – for example if you live on an island you may well have grown-up on a mostly vegetarian diet supplemented by fish and meat when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2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F44540E-CB0E-4D63-AEEF-C1E3C1688105}"/>
              </a:ext>
            </a:extLst>
          </p:cNvPr>
          <p:cNvSpPr txBox="1"/>
          <p:nvPr/>
        </p:nvSpPr>
        <p:spPr>
          <a:xfrm>
            <a:off x="5672689" y="12560425"/>
            <a:ext cx="4339717" cy="663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32762" tIns="66381" rIns="132762" bIns="66381" anchor="b" anchorCtr="0" compatLnSpc="1">
            <a:noAutofit/>
          </a:bodyPr>
          <a:lstStyle/>
          <a:p>
            <a:pPr algn="r" defTabSz="1327617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180A58-D8F6-42F2-9460-79F3DC912BB6}" type="slidenum">
              <a:rPr sz="2600" kern="0">
                <a:solidFill>
                  <a:srgbClr val="000000"/>
                </a:solidFill>
              </a:rPr>
              <a:pPr algn="r" defTabSz="1327617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GB" sz="26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8515DEA5-3B54-4BB8-9544-A94D2E860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032000" y="1652588"/>
            <a:ext cx="5951538" cy="4464050"/>
          </a:xfrm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E831E-24E8-44FA-AE5D-DE31D9BFF7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861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7617">
              <a:defRPr/>
            </a:pPr>
            <a:r>
              <a:rPr lang="en-GB" dirty="0"/>
              <a:t>Fruitarians – a subset of vegans.  Eat primarily fruits. With some nuts and seeds.</a:t>
            </a:r>
          </a:p>
          <a:p>
            <a:pPr defTabSz="1327617">
              <a:defRPr/>
            </a:pPr>
            <a:endParaRPr lang="en-GB" dirty="0"/>
          </a:p>
          <a:p>
            <a:pPr defTabSz="1327617">
              <a:defRPr/>
            </a:pPr>
            <a:r>
              <a:rPr lang="en-GB" dirty="0"/>
              <a:t>Macrobiotic diet has grown out of Zen Buddhism.  It attempts to balance the yin and yang elements of food and cookware. </a:t>
            </a:r>
            <a:r>
              <a:rPr lang="en-GB" sz="1700" dirty="0"/>
              <a:t>Reducing the amount of animal products, eat locally grown foods that are in season and consume meals in moderation.  It was popularised in the 1930’s by George Ohsawa.</a:t>
            </a:r>
          </a:p>
          <a:p>
            <a:endParaRPr lang="en-GB" dirty="0"/>
          </a:p>
          <a:p>
            <a:r>
              <a:rPr lang="en-GB" dirty="0"/>
              <a:t>The picture is of a Sashimi Dinner – raw fish or meat sliced into thin slices and eaten with soy sauce</a:t>
            </a:r>
          </a:p>
          <a:p>
            <a:r>
              <a:rPr lang="en-GB" dirty="0"/>
              <a:t>Most Rawists are vegetarian, but the raw Palaeolithic-diet (sometimes known as the Cave Man/Woman diet) can also include either raw eggs, fish, meat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823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 of organic pig farming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768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700" dirty="0"/>
              <a:t>Basically, eating insects.</a:t>
            </a:r>
          </a:p>
          <a:p>
            <a:r>
              <a:rPr lang="en-GB" sz="1700" dirty="0"/>
              <a:t>Very high in protein.</a:t>
            </a:r>
          </a:p>
          <a:p>
            <a:r>
              <a:rPr lang="en-GB" sz="1700" dirty="0"/>
              <a:t>Big yuck factor – </a:t>
            </a:r>
          </a:p>
          <a:p>
            <a:r>
              <a:rPr lang="en-GB" sz="1700" dirty="0"/>
              <a:t> </a:t>
            </a:r>
          </a:p>
          <a:p>
            <a:r>
              <a:rPr lang="en-GB" sz="1700" dirty="0"/>
              <a:t>People used to feel the same about raw fish.  </a:t>
            </a:r>
          </a:p>
          <a:p>
            <a:r>
              <a:rPr lang="en-GB" sz="1700" dirty="0"/>
              <a:t> </a:t>
            </a:r>
          </a:p>
          <a:p>
            <a:r>
              <a:rPr lang="en-GB" sz="1700" dirty="0"/>
              <a:t>Ground-up insect protein is being trialled as a protein replacement for meat in dog food.</a:t>
            </a:r>
          </a:p>
          <a:p>
            <a:r>
              <a:rPr lang="en-GB" sz="1700" dirty="0"/>
              <a:t> </a:t>
            </a:r>
          </a:p>
          <a:p>
            <a:r>
              <a:rPr lang="en-GB" sz="1700" dirty="0"/>
              <a:t>IKEA are investing in companies that are looking to produce a high-quality protein ingredient.  </a:t>
            </a:r>
          </a:p>
          <a:p>
            <a:r>
              <a:rPr lang="en-GB" sz="1700" dirty="0"/>
              <a:t> </a:t>
            </a:r>
          </a:p>
          <a:p>
            <a:r>
              <a:rPr lang="en-GB" sz="1700" dirty="0"/>
              <a:t>So, you are unlikely to sit down to a meal of stir-fried mealworms, but you might at some point find that insect protein is being introduced into processed ready meals.  Hopefully clearly labelled.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261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next section is case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85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728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next section is case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649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Any feedback from the course will be included in a tweaked version on the USB Stick you will </a:t>
            </a:r>
            <a:r>
              <a:rPr lang="en-GB">
                <a:latin typeface="Century Gothic" panose="020B0502020202020204" pitchFamily="34" charset="0"/>
              </a:rPr>
              <a:t>get next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327617" fontAlgn="base">
              <a:spcBef>
                <a:spcPct val="0"/>
              </a:spcBef>
              <a:spcAft>
                <a:spcPct val="0"/>
              </a:spcAft>
              <a:defRPr/>
            </a:pPr>
            <a:fld id="{15ACD30C-3BB6-432E-98AA-02C02C06179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32761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862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30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1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Stopped using fish bladders in it’s brewing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644EF-BF04-40F8-8B54-301694CBCBA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0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Contains Anchovies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5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27617">
              <a:defRPr/>
            </a:pPr>
            <a:r>
              <a:rPr lang="en-GB" dirty="0"/>
              <a:t>The fruity brown sauce beloved of MPs has always been vegan.  As is Heinz tomato ketchup.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605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Love it or loathe it – it’s vegan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C1D61-72BF-4B59-B56A-F555584B7CC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2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14375" y="2889250"/>
            <a:ext cx="2595563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309938" y="2889250"/>
            <a:ext cx="2595563" cy="2540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5905500" y="2889250"/>
            <a:ext cx="2595563" cy="2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928670"/>
            <a:ext cx="7772400" cy="2127250"/>
          </a:xfrm>
        </p:spPr>
        <p:txBody>
          <a:bodyPr/>
          <a:lstStyle>
            <a:lvl1pPr algn="ctr">
              <a:defRPr sz="5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8033-F392-4581-A3DE-23E3D2539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C:\Users\Kaan\AppData\Local\Microsoft\Windows\Temporary Internet Files\Content.Outlook\JCLLNTJY\ChallengeLogo (3)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6522" cy="10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2C41-0F85-45E0-B3DC-9AAE49DBFFB0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8FF1-FC94-410B-A79C-E99F12F036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0257-5B3C-4829-8BAA-309FD9399B2F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6800-6E1F-4ECE-9E3A-A32FF098E5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DF20-D925-42B0-87F7-186C8152102F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4964-9A9F-4E82-B919-80D47ECE33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07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426028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42A3-AD0E-438D-9985-345115887680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4889-6C6E-49F4-BB97-152EDA2F4D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471F7C-D857-4664-8B7D-13452CAC89F6}" type="datetimeFigureOut">
              <a:rPr lang="en-US" smtClean="0"/>
              <a:pPr/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E2690-A646-4AEF-9AC7-916CF055E26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14375" y="2889250"/>
            <a:ext cx="2595563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309938" y="2889250"/>
            <a:ext cx="2595563" cy="2540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5905500" y="2889250"/>
            <a:ext cx="2595563" cy="2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928670"/>
            <a:ext cx="7772400" cy="2127250"/>
          </a:xfrm>
        </p:spPr>
        <p:txBody>
          <a:bodyPr/>
          <a:lstStyle>
            <a:lvl1pPr algn="ctr">
              <a:defRPr sz="5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8033-F392-4581-A3DE-23E3D25397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C:\Users\Kaan\AppData\Local\Microsoft\Windows\Temporary Internet Files\Content.Outlook\JCLLNTJY\ChallengeLogo (3)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6522" cy="10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57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426028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42A3-AD0E-438D-9985-345115887680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4889-6C6E-49F4-BB97-152EDA2F4D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664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14375" y="4286250"/>
            <a:ext cx="7786688" cy="285750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FF3399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4348" y="46434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14348" y="271462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C541-2322-41BA-89CD-2E01243DDC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Picture 13" descr="C:\Users\Kaan\AppData\Local\Microsoft\Windows\Temporary Internet Files\Content.Outlook\JCLLNTJY\ChallengeLogo (3)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6522" cy="10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3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195B-EBC8-434B-BC3D-0A9D00567152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4C67-1113-4D4E-A278-704AB1F749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643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283152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CEED-35BC-4A40-8D9E-D26E12128FF1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281D-F64B-4812-9267-512CFE282F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22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14375" y="4286250"/>
            <a:ext cx="7786688" cy="285750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rgbClr val="FF3399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4348" y="46434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14348" y="271462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C541-2322-41BA-89CD-2E01243DDC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" name="Picture 13" descr="C:\Users\Kaan\AppData\Local\Microsoft\Windows\Temporary Internet Files\Content.Outlook\JCLLNTJY\ChallengeLogo (3)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6522" cy="10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283152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52F2-FEE3-4494-939F-CA9D566E7C0F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4812-4924-4DF2-8010-E44680E01D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147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283152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F308-0FF5-4E1A-A6A2-2BC322217FBB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9F26-210D-49C4-9276-6D09C9F4B0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232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B72-E409-4643-AAB0-0DEA1A723EE0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714B-68C1-4EA5-A3DD-D5B3FD952A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083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008313" cy="36972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4956-9E32-4705-A2FB-6542BF9CB4D3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8FB4-AAD2-4086-90B1-495866ED1C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967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2C41-0F85-45E0-B3DC-9AAE49DBFFB0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8FF1-FC94-410B-A79C-E99F12F036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585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0257-5B3C-4829-8BAA-309FD9399B2F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6800-6E1F-4ECE-9E3A-A32FF098E5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646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DF20-D925-42B0-87F7-186C8152102F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4964-9A9F-4E82-B919-80D47ECE33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549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059488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B5E7-83F2-4446-B4F7-746C1B1E1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04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893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0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195B-EBC8-434B-BC3D-0A9D00567152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4C67-1113-4D4E-A278-704AB1F749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283152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CEED-35BC-4A40-8D9E-D26E12128FF1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281D-F64B-4812-9267-512CFE282F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283152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52F2-FEE3-4494-939F-CA9D566E7C0F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4812-4924-4DF2-8010-E44680E01D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283152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F308-0FF5-4E1A-A6A2-2BC322217FBB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9F26-210D-49C4-9276-6D09C9F4B0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B72-E409-4643-AAB0-0DEA1A723EE0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714B-68C1-4EA5-A3DD-D5B3FD952A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8868"/>
            <a:ext cx="3008313" cy="36972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4956-9E32-4705-A2FB-6542BF9CB4D3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8FB4-AAD2-4086-90B1-495866ED1C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4414" y="0"/>
            <a:ext cx="7283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FB991-EC59-4EF3-BD79-2799767ED2E9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BD973-11AC-4079-BDE3-C1E063C0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" name="Picture 9" descr="C:\Users\Kaan\AppData\Local\Microsoft\Windows\Temporary Internet Files\Content.Outlook\JCLLNTJY\ChallengeLogo (3)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0"/>
            <a:ext cx="816522" cy="10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0" r:id="rId2"/>
    <p:sldLayoutId id="2147483751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6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Century Gothic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SzPct val="60000"/>
        <a:buFontTx/>
        <a:buBlip>
          <a:blip r:embed="rId16"/>
        </a:buBlip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Tx/>
        <a:buBlip>
          <a:blip r:embed="rId17"/>
        </a:buBlip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4414" y="0"/>
            <a:ext cx="7283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FB991-EC59-4EF3-BD79-2799767ED2E9}" type="datetimeFigureOut">
              <a:rPr lang="en-US"/>
              <a:pPr>
                <a:defRPr/>
              </a:pPr>
              <a:t>10/9/2019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BD973-11AC-4079-BDE3-C1E063C0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" name="Picture 9" descr="C:\Users\Kaan\AppData\Local\Microsoft\Windows\Temporary Internet Files\Content.Outlook\JCLLNTJY\ChallengeLogo (3).pn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0"/>
            <a:ext cx="816522" cy="10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92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Century Gothic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59595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SzPct val="60000"/>
        <a:buFontTx/>
        <a:buBlip>
          <a:blip/>
        </a:buBlip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Tx/>
        <a:buBlip>
          <a:blip r:embed="rId18"/>
        </a:buBlip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58019"/>
          </a:xfrm>
        </p:spPr>
        <p:txBody>
          <a:bodyPr/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Unconscious Bias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12618" y="0"/>
            <a:ext cx="428596" cy="685800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12" y="5836260"/>
            <a:ext cx="82550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The Listening Brain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, Source: The Wellcome Institute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C44BC7-55E7-45B2-AB06-660903AF4F03}"/>
              </a:ext>
            </a:extLst>
          </p:cNvPr>
          <p:cNvSpPr/>
          <p:nvPr/>
        </p:nvSpPr>
        <p:spPr>
          <a:xfrm>
            <a:off x="441392" y="6186116"/>
            <a:ext cx="831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64236-60A2-4BDA-B3CA-47F535A7C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1" y="1340768"/>
            <a:ext cx="7443278" cy="25260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E08DCC-E4D2-4417-8672-A9F28E689220}"/>
              </a:ext>
            </a:extLst>
          </p:cNvPr>
          <p:cNvSpPr/>
          <p:nvPr/>
        </p:nvSpPr>
        <p:spPr>
          <a:xfrm>
            <a:off x="847575" y="4149140"/>
            <a:ext cx="7446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339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of Colleges Diversity Fund Project on special dietary requirements of BAME and observant religious students</a:t>
            </a:r>
            <a:endParaRPr lang="en-GB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36897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0FE9-81F8-4809-B3F7-6F8BD700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Guinness</a:t>
            </a:r>
          </a:p>
        </p:txBody>
      </p:sp>
      <p:pic>
        <p:nvPicPr>
          <p:cNvPr id="6" name="Content Placeholder 5" descr="A picture containing cup, sitting, table, indoor&#10;&#10;Description generated with very high confidence">
            <a:extLst>
              <a:ext uri="{FF2B5EF4-FFF2-40B4-BE49-F238E27FC236}">
                <a16:creationId xmlns:a16="http://schemas.microsoft.com/office/drawing/2014/main" id="{9F3C1687-AC61-458F-8422-E76DEAF18F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37" y="2226469"/>
            <a:ext cx="2447627" cy="3263504"/>
          </a:xfrm>
        </p:spPr>
      </p:pic>
      <p:pic>
        <p:nvPicPr>
          <p:cNvPr id="5" name="Content Placeholder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E07A83F6-2C10-47CE-866C-6415CA36F6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2243931"/>
            <a:ext cx="3295650" cy="3238500"/>
          </a:xfrm>
        </p:spPr>
      </p:pic>
    </p:spTree>
    <p:extLst>
      <p:ext uri="{BB962C8B-B14F-4D97-AF65-F5344CB8AC3E}">
        <p14:creationId xmlns:p14="http://schemas.microsoft.com/office/powerpoint/2010/main" val="38929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882B-C6A2-4E1A-B676-51B671C3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 &amp; Perrins</a:t>
            </a:r>
          </a:p>
        </p:txBody>
      </p:sp>
      <p:pic>
        <p:nvPicPr>
          <p:cNvPr id="6" name="Content Placeholder 5" descr="A close up of a bottle&#10;&#10;Description generated with very high confidence">
            <a:extLst>
              <a:ext uri="{FF2B5EF4-FFF2-40B4-BE49-F238E27FC236}">
                <a16:creationId xmlns:a16="http://schemas.microsoft.com/office/drawing/2014/main" id="{C40456E6-F457-4C32-A6FE-5F55BE2850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1" y="1958181"/>
            <a:ext cx="3809999" cy="380999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CDF9F1-E2B2-4C64-A2A8-820182B6C7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1958181"/>
            <a:ext cx="3340100" cy="3810000"/>
          </a:xfrm>
        </p:spPr>
      </p:pic>
    </p:spTree>
    <p:extLst>
      <p:ext uri="{BB962C8B-B14F-4D97-AF65-F5344CB8AC3E}">
        <p14:creationId xmlns:p14="http://schemas.microsoft.com/office/powerpoint/2010/main" val="3783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EFBB-D32F-42CC-92E9-0101C3F4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HP Sauce</a:t>
            </a:r>
          </a:p>
        </p:txBody>
      </p:sp>
      <p:pic>
        <p:nvPicPr>
          <p:cNvPr id="6" name="Content Placeholder 5" descr="A picture containing food&#10;&#10;Description generated with high confidence">
            <a:extLst>
              <a:ext uri="{FF2B5EF4-FFF2-40B4-BE49-F238E27FC236}">
                <a16:creationId xmlns:a16="http://schemas.microsoft.com/office/drawing/2014/main" id="{4C95DFAE-049B-44C9-8120-71A0BBAE33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2" y="2588895"/>
            <a:ext cx="3654863" cy="2666047"/>
          </a:xfrm>
        </p:spPr>
      </p:pic>
      <p:pic>
        <p:nvPicPr>
          <p:cNvPr id="5" name="Content Placeholder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C40B4EBA-AB2E-4BC3-A808-0830D2896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2243931"/>
            <a:ext cx="3295650" cy="3238500"/>
          </a:xfrm>
        </p:spPr>
      </p:pic>
    </p:spTree>
    <p:extLst>
      <p:ext uri="{BB962C8B-B14F-4D97-AF65-F5344CB8AC3E}">
        <p14:creationId xmlns:p14="http://schemas.microsoft.com/office/powerpoint/2010/main" val="14795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F755-2830-4D11-8D68-ACAE7F5D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See the source image">
            <a:extLst>
              <a:ext uri="{FF2B5EF4-FFF2-40B4-BE49-F238E27FC236}">
                <a16:creationId xmlns:a16="http://schemas.microsoft.com/office/drawing/2014/main" id="{0D6C8E1D-C393-40BC-BC7A-1C5140B0A33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9937"/>
            <a:ext cx="4038600" cy="416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0A86DFD-3243-4A14-8172-9914FAF8C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2642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EDD4-9F3B-473E-A552-7DFB3E12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49DFAA-9124-48A8-BB4C-42CA98612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8389" y="2244553"/>
            <a:ext cx="3298222" cy="3237257"/>
          </a:xfrm>
          <a:prstGeom prst="rect">
            <a:avLst/>
          </a:prstGeom>
        </p:spPr>
      </p:pic>
      <p:pic>
        <p:nvPicPr>
          <p:cNvPr id="5" name="Content Placeholder 4" descr="Image result for jus-rol puff pastry">
            <a:extLst>
              <a:ext uri="{FF2B5EF4-FFF2-40B4-BE49-F238E27FC236}">
                <a16:creationId xmlns:a16="http://schemas.microsoft.com/office/drawing/2014/main" id="{2450D9A7-2B0A-455C-B85B-C4FB25FB2FE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10864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4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513B-1779-4AFA-B9F0-E3DD0D70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Marmite</a:t>
            </a:r>
          </a:p>
        </p:txBody>
      </p:sp>
      <p:pic>
        <p:nvPicPr>
          <p:cNvPr id="6" name="Content Placeholder 5" descr="A picture containing soup, dish, food, bottle&#10;&#10;Description generated with very high confidence">
            <a:extLst>
              <a:ext uri="{FF2B5EF4-FFF2-40B4-BE49-F238E27FC236}">
                <a16:creationId xmlns:a16="http://schemas.microsoft.com/office/drawing/2014/main" id="{4D497C93-53C8-460D-A5AF-C4D0F5A4F3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5" y="2588895"/>
            <a:ext cx="3747776" cy="2486025"/>
          </a:xfrm>
        </p:spPr>
      </p:pic>
      <p:pic>
        <p:nvPicPr>
          <p:cNvPr id="5" name="Content Placeholder 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DDA063F6-EE24-4D44-A475-37D1A0582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2243931"/>
            <a:ext cx="3295650" cy="3238500"/>
          </a:xfrm>
        </p:spPr>
      </p:pic>
    </p:spTree>
    <p:extLst>
      <p:ext uri="{BB962C8B-B14F-4D97-AF65-F5344CB8AC3E}">
        <p14:creationId xmlns:p14="http://schemas.microsoft.com/office/powerpoint/2010/main" val="4551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8A18-D32F-46DA-A5FA-A0057D03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Walkers Smoky Bacon</a:t>
            </a:r>
          </a:p>
        </p:txBody>
      </p:sp>
      <p:pic>
        <p:nvPicPr>
          <p:cNvPr id="6" name="Content Placeholder 5" descr="A picture containing chip&#10;&#10;Description generated with high confidence">
            <a:extLst>
              <a:ext uri="{FF2B5EF4-FFF2-40B4-BE49-F238E27FC236}">
                <a16:creationId xmlns:a16="http://schemas.microsoft.com/office/drawing/2014/main" id="{03908DAC-9C1A-41F4-818B-2E8232F9F4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8" y="2375178"/>
            <a:ext cx="2922627" cy="292262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F98E722-D018-4E38-BB1A-6B4641FCC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1958181"/>
            <a:ext cx="3340100" cy="3810000"/>
          </a:xfrm>
        </p:spPr>
      </p:pic>
    </p:spTree>
    <p:extLst>
      <p:ext uri="{BB962C8B-B14F-4D97-AF65-F5344CB8AC3E}">
        <p14:creationId xmlns:p14="http://schemas.microsoft.com/office/powerpoint/2010/main" val="41683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C8A9-04C5-4F29-A21C-C718DED9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McVitie’s Digestives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078C8A-8F20-424C-846F-41ABA603CB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" y="2349461"/>
            <a:ext cx="2786062" cy="2786062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56228-A460-4CD4-919C-E1922CE1A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1958181"/>
            <a:ext cx="3340100" cy="3810000"/>
          </a:xfrm>
        </p:spPr>
      </p:pic>
    </p:spTree>
    <p:extLst>
      <p:ext uri="{BB962C8B-B14F-4D97-AF65-F5344CB8AC3E}">
        <p14:creationId xmlns:p14="http://schemas.microsoft.com/office/powerpoint/2010/main" val="35649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8129-F2ED-4DC0-AE38-70CC5ED1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7E868E-4159-4461-BDED-6CEC56F4D1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8389" y="2244553"/>
            <a:ext cx="3298222" cy="3237257"/>
          </a:xfrm>
          <a:prstGeom prst="rect">
            <a:avLst/>
          </a:prstGeom>
        </p:spPr>
      </p:pic>
      <p:pic>
        <p:nvPicPr>
          <p:cNvPr id="5" name="Content Placeholder 4" descr="See the source image">
            <a:extLst>
              <a:ext uri="{FF2B5EF4-FFF2-40B4-BE49-F238E27FC236}">
                <a16:creationId xmlns:a16="http://schemas.microsoft.com/office/drawing/2014/main" id="{365F6104-80AC-443C-B6FF-80FC556B369F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2" r="22649"/>
          <a:stretch/>
        </p:blipFill>
        <p:spPr bwMode="auto">
          <a:xfrm>
            <a:off x="1115616" y="1916832"/>
            <a:ext cx="3096344" cy="4209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5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CC64-A0FC-4C60-8627-1362D1AB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E33CB9-C2E4-4E27-BD32-7BDE503224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7051" y="1958016"/>
            <a:ext cx="3340898" cy="3810330"/>
          </a:xfrm>
          <a:prstGeom prst="rect">
            <a:avLst/>
          </a:prstGeom>
        </p:spPr>
      </p:pic>
      <p:pic>
        <p:nvPicPr>
          <p:cNvPr id="5" name="Content Placeholder 4" descr="Silver Spoon Royal Icing Sugar 500G">
            <a:extLst>
              <a:ext uri="{FF2B5EF4-FFF2-40B4-BE49-F238E27FC236}">
                <a16:creationId xmlns:a16="http://schemas.microsoft.com/office/drawing/2014/main" id="{4E0AC46A-7D7A-4313-9DD8-A23C1A01AD9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32048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eating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Module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3A02-D4EA-4490-A69F-74DB565F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43043E-3E4E-4B34-8C09-AB3113B735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7051" y="1958016"/>
            <a:ext cx="3340898" cy="3810330"/>
          </a:xfrm>
          <a:prstGeom prst="rect">
            <a:avLst/>
          </a:prstGeom>
        </p:spPr>
      </p:pic>
      <p:pic>
        <p:nvPicPr>
          <p:cNvPr id="5" name="Content Placeholder 4" descr="See the source image">
            <a:extLst>
              <a:ext uri="{FF2B5EF4-FFF2-40B4-BE49-F238E27FC236}">
                <a16:creationId xmlns:a16="http://schemas.microsoft.com/office/drawing/2014/main" id="{692E2D00-A400-4F6D-BF54-55C19A292F4A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r="23268"/>
          <a:stretch/>
        </p:blipFill>
        <p:spPr bwMode="auto">
          <a:xfrm>
            <a:off x="911306" y="2053431"/>
            <a:ext cx="3130388" cy="361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49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ACEF-8DF8-4EA9-B453-DC8D69C8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07555F-087A-4BBF-8C5E-192C956ADF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8389" y="2244553"/>
            <a:ext cx="3298222" cy="3237257"/>
          </a:xfrm>
          <a:prstGeom prst="rect">
            <a:avLst/>
          </a:prstGeom>
        </p:spPr>
      </p:pic>
      <p:pic>
        <p:nvPicPr>
          <p:cNvPr id="5" name="Content Placeholder 4" descr="Sunpat Peanut Butter Smooth 400G">
            <a:extLst>
              <a:ext uri="{FF2B5EF4-FFF2-40B4-BE49-F238E27FC236}">
                <a16:creationId xmlns:a16="http://schemas.microsoft.com/office/drawing/2014/main" id="{FF0F8180-C9D2-4C0B-B617-F9AFA5B710B3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r="11593"/>
          <a:stretch/>
        </p:blipFill>
        <p:spPr bwMode="auto">
          <a:xfrm>
            <a:off x="1115616" y="1844824"/>
            <a:ext cx="3168352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the equality act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Customer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143000"/>
          </a:xfrm>
        </p:spPr>
        <p:txBody>
          <a:bodyPr/>
          <a:lstStyle/>
          <a:p>
            <a:r>
              <a:rPr lang="en-GB" sz="3200" dirty="0"/>
              <a:t>The Equality Act and Customer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485740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It is a key part of the legal framework that underpins the way the University provides its services</a:t>
            </a:r>
          </a:p>
          <a:p>
            <a:pPr>
              <a:spcAft>
                <a:spcPts val="400"/>
              </a:spcAft>
            </a:pPr>
            <a:r>
              <a:rPr lang="en-GB" dirty="0"/>
              <a:t>It sets out everyone’s right to be treated as an individual and with respect and dignity </a:t>
            </a:r>
          </a:p>
          <a:p>
            <a:pPr>
              <a:spcAft>
                <a:spcPts val="400"/>
              </a:spcAft>
            </a:pPr>
            <a:r>
              <a:rPr lang="en-GB" dirty="0"/>
              <a:t>It requires that university education services must be fair and meet the needs of everyone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758"/>
            <a:ext cx="7426028" cy="1143000"/>
          </a:xfrm>
        </p:spPr>
        <p:txBody>
          <a:bodyPr/>
          <a:lstStyle/>
          <a:p>
            <a:r>
              <a:rPr lang="en-GB" dirty="0"/>
              <a:t>The Equality Act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18116" cy="4464496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Prohibits discrimination from:</a:t>
            </a:r>
          </a:p>
          <a:p>
            <a:r>
              <a:rPr lang="en-GB" sz="2600" dirty="0"/>
              <a:t>Employers</a:t>
            </a:r>
          </a:p>
          <a:p>
            <a:r>
              <a:rPr lang="en-GB" sz="2600" dirty="0"/>
              <a:t>Businesses and organisations which provide goods or services like banks and shops</a:t>
            </a:r>
          </a:p>
          <a:p>
            <a:r>
              <a:rPr lang="en-GB" sz="2600" dirty="0"/>
              <a:t>Someone you rent or buy a property living in hall, or student letting agents</a:t>
            </a:r>
          </a:p>
          <a:p>
            <a:r>
              <a:rPr lang="en-GB" sz="2600" dirty="0"/>
              <a:t>Universities, colleges and schools </a:t>
            </a:r>
          </a:p>
          <a:p>
            <a:r>
              <a:rPr lang="en-GB" sz="2600" dirty="0"/>
              <a:t>Public bodies like government departments and local authorities.</a:t>
            </a:r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30843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4"/>
          <p:cNvSpPr>
            <a:spLocks noGrp="1"/>
          </p:cNvSpPr>
          <p:nvPr>
            <p:ph type="title" idx="4294967295"/>
          </p:nvPr>
        </p:nvSpPr>
        <p:spPr>
          <a:xfrm>
            <a:off x="1331640" y="112659"/>
            <a:ext cx="6697290" cy="72412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b="1" cap="all" dirty="0">
                <a:ln/>
                <a:solidFill>
                  <a:srgbClr val="FF3399"/>
                </a:solidFill>
                <a:effectLst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en-GB" cap="all" dirty="0">
                <a:ln/>
                <a:solidFill>
                  <a:srgbClr val="D60093"/>
                </a:solidFill>
                <a:effectLst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GB" b="1" cap="all" dirty="0">
                <a:ln/>
                <a:solidFill>
                  <a:schemeClr val="bg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rotected Characteristics </a:t>
            </a:r>
          </a:p>
        </p:txBody>
      </p:sp>
      <p:sp>
        <p:nvSpPr>
          <p:cNvPr id="44036" name="TextBox 52"/>
          <p:cNvSpPr txBox="1">
            <a:spLocks noChangeArrowheads="1"/>
          </p:cNvSpPr>
          <p:nvPr/>
        </p:nvSpPr>
        <p:spPr bwMode="auto">
          <a:xfrm>
            <a:off x="642910" y="1071546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Arial" charset="0"/>
              </a:rPr>
              <a:t>The concept of “protected characteristics” brings all the existing protected grounds of discrimination into one place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8D71924-69B9-4426-B5B3-2D7F0CFC25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9571"/>
            <a:ext cx="6697289" cy="4817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13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772816"/>
            <a:ext cx="7711008" cy="473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It is covered by your Equality Policy providing for an inclusive environment, which: 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b="1" i="1" dirty="0">
                <a:latin typeface="Century Gothic" panose="020B0502020202020204" pitchFamily="34" charset="0"/>
              </a:rPr>
              <a:t>'promotes equality, values diversity and maintains a </a:t>
            </a:r>
            <a:r>
              <a:rPr lang="en-GB" sz="2200" b="1" i="1" dirty="0">
                <a:latin typeface="Century Gothic" panose="020B0502020202020204" pitchFamily="34" charset="0"/>
              </a:rPr>
              <a:t>working</a:t>
            </a:r>
            <a:r>
              <a:rPr lang="en-GB" sz="2400" b="1" i="1" dirty="0">
                <a:latin typeface="Century Gothic" panose="020B0502020202020204" pitchFamily="34" charset="0"/>
              </a:rPr>
              <a:t>, learning and social environment in which the rights and dignity of all its staff and students are respected.' </a:t>
            </a:r>
          </a:p>
          <a:p>
            <a:pPr marL="0" indent="0">
              <a:buNone/>
            </a:pPr>
            <a:endParaRPr lang="en-GB" sz="2400" b="1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It also provides that no student or member of staff will be treated less favourably on grounds which includes philosophical belief.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3705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0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unlawful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Being treated unfairly because of one or more protected characteristics is unlawful</a:t>
            </a:r>
          </a:p>
          <a:p>
            <a:r>
              <a:rPr lang="en-GB" dirty="0"/>
              <a:t>If you’re treated unfairly because someone thinks you belong to a group of people with a protected characteristic, this is also unlawful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69961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religion or belief?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The definitions of religion and belief are:</a:t>
            </a:r>
          </a:p>
          <a:p>
            <a:pPr marL="0" indent="0">
              <a:buNone/>
            </a:pPr>
            <a:endParaRPr lang="en-GB" sz="1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Century Gothic" panose="020B0502020202020204" pitchFamily="34" charset="0"/>
              </a:rPr>
              <a:t>religion: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any religion or reference to religion, including a reference to a lack of religion</a:t>
            </a:r>
          </a:p>
          <a:p>
            <a:pPr marL="0" indent="0">
              <a:buNone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Century Gothic" panose="020B0502020202020204" pitchFamily="34" charset="0"/>
              </a:rPr>
              <a:t>belief: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Century Gothic" panose="020B0502020202020204" pitchFamily="34" charset="0"/>
              </a:rPr>
              <a:t>any religious or </a:t>
            </a:r>
            <a:r>
              <a:rPr lang="en-GB" sz="2000" b="1" dirty="0">
                <a:latin typeface="Century Gothic" panose="020B0502020202020204" pitchFamily="34" charset="0"/>
              </a:rPr>
              <a:t>philosophical belief</a:t>
            </a:r>
            <a:r>
              <a:rPr lang="en-GB" sz="2000" dirty="0">
                <a:latin typeface="Century Gothic" panose="020B0502020202020204" pitchFamily="34" charset="0"/>
              </a:rPr>
              <a:t> or reference to belief, including a reference to a lack of belief</a:t>
            </a:r>
          </a:p>
        </p:txBody>
      </p:sp>
      <p:pic>
        <p:nvPicPr>
          <p:cNvPr id="7" name="Content Placeholder 6" descr="Image result for religion and belief images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1"/>
          <a:stretch/>
        </p:blipFill>
        <p:spPr bwMode="auto">
          <a:xfrm>
            <a:off x="4716016" y="2060848"/>
            <a:ext cx="4038600" cy="2540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7076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845D-7640-450F-B433-B689D355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Religious and Philosophical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E6AA-A046-48D6-8230-7C7DDF9D8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794" y="1166018"/>
            <a:ext cx="4038600" cy="4525963"/>
          </a:xfrm>
        </p:spPr>
        <p:txBody>
          <a:bodyPr/>
          <a:lstStyle/>
          <a:p>
            <a:r>
              <a:rPr lang="en-GB" sz="2400" dirty="0"/>
              <a:t>Being a follower of a religion does not stop you having a strong philosophical belief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You can be:</a:t>
            </a:r>
          </a:p>
          <a:p>
            <a:pPr lvl="1"/>
            <a:r>
              <a:rPr lang="en-GB" sz="2000" dirty="0"/>
              <a:t>Catholic and Vegan</a:t>
            </a:r>
          </a:p>
          <a:p>
            <a:pPr lvl="1"/>
            <a:r>
              <a:rPr lang="en-GB" sz="2000" dirty="0"/>
              <a:t>A Marxist Jew</a:t>
            </a:r>
          </a:p>
          <a:p>
            <a:pPr lvl="1"/>
            <a:r>
              <a:rPr lang="en-GB" sz="2000" dirty="0"/>
              <a:t>A Darwinian Hindu </a:t>
            </a:r>
          </a:p>
          <a:p>
            <a:pPr lvl="1"/>
            <a:r>
              <a:rPr lang="en-GB" sz="2000" dirty="0"/>
              <a:t>or a Buddhist with a Free Market Capitalist outlook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BA5B5C-0F17-4C6F-A414-0216536F5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270" b="14410"/>
          <a:stretch/>
        </p:blipFill>
        <p:spPr>
          <a:xfrm>
            <a:off x="4057186" y="1844824"/>
            <a:ext cx="484632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0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6059488" cy="1139825"/>
          </a:xfrm>
        </p:spPr>
        <p:txBody>
          <a:bodyPr/>
          <a:lstStyle/>
          <a:p>
            <a:pPr eaLnBrk="1" hangingPunct="1"/>
            <a:endParaRPr lang="en-GB" sz="44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5500" y="2090212"/>
            <a:ext cx="4508500" cy="1201738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b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Your Name Here</a:t>
            </a:r>
            <a:endParaRPr lang="en-GB" b="1" dirty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b="1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GB" sz="2800" dirty="0"/>
              <a:t>Your </a:t>
            </a:r>
            <a:r>
              <a:rPr lang="en-GB" sz="2800"/>
              <a:t>College Here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B24F4-5B6E-4495-9157-02D09597C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19846"/>
            <a:ext cx="2520280" cy="37062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892" y="241566"/>
            <a:ext cx="7471583" cy="1143000"/>
          </a:xfrm>
        </p:spPr>
        <p:txBody>
          <a:bodyPr/>
          <a:lstStyle/>
          <a:p>
            <a:r>
              <a:rPr lang="en-GB" sz="3600" dirty="0"/>
              <a:t>To come under the protection of the Equality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690864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Philosophical Belief must be: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200" dirty="0"/>
              <a:t>Genuinely held</a:t>
            </a:r>
          </a:p>
          <a:p>
            <a:pPr marL="0" indent="0">
              <a:buNone/>
            </a:pPr>
            <a:endParaRPr lang="en-GB" sz="400" dirty="0"/>
          </a:p>
          <a:p>
            <a:r>
              <a:rPr lang="en-GB" sz="2200" dirty="0"/>
              <a:t>A belief and not an opinion</a:t>
            </a:r>
          </a:p>
          <a:p>
            <a:endParaRPr lang="en-GB" sz="400" dirty="0"/>
          </a:p>
          <a:p>
            <a:r>
              <a:rPr lang="en-GB" sz="2200" dirty="0"/>
              <a:t>On a significant aspect of human life and behaviour</a:t>
            </a:r>
          </a:p>
          <a:p>
            <a:endParaRPr lang="en-GB" sz="400" dirty="0"/>
          </a:p>
          <a:p>
            <a:r>
              <a:rPr lang="en-GB" sz="2200" dirty="0"/>
              <a:t>Have attained a level of respect and seriousness</a:t>
            </a:r>
          </a:p>
          <a:p>
            <a:pPr marL="0" indent="0">
              <a:buNone/>
            </a:pPr>
            <a:endParaRPr lang="en-GB" sz="400" dirty="0"/>
          </a:p>
          <a:p>
            <a:r>
              <a:rPr lang="en-GB" sz="2200" dirty="0"/>
              <a:t>Worthy of respect and compatible with the fundamental rights of others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</p:txBody>
      </p:sp>
      <p:pic>
        <p:nvPicPr>
          <p:cNvPr id="1028" name="Picture 4" descr="Image result for tick mark">
            <a:extLst>
              <a:ext uri="{FF2B5EF4-FFF2-40B4-BE49-F238E27FC236}">
                <a16:creationId xmlns:a16="http://schemas.microsoft.com/office/drawing/2014/main" id="{2989EA6B-768E-4F4B-9D69-BDB28349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84" y="1916832"/>
            <a:ext cx="3711751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91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477A-6EFC-4798-9137-EAC6798A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8D7AF-085D-4D3A-8C0B-3FFB764D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80" y="1772816"/>
            <a:ext cx="8229600" cy="4680520"/>
          </a:xfrm>
        </p:spPr>
        <p:txBody>
          <a:bodyPr/>
          <a:lstStyle/>
          <a:p>
            <a:r>
              <a:rPr lang="en-GB" dirty="0"/>
              <a:t>In pairs decide if the following points are:</a:t>
            </a:r>
          </a:p>
          <a:p>
            <a:pPr lvl="1"/>
            <a:r>
              <a:rPr lang="en-GB" sz="3200" dirty="0"/>
              <a:t>Lawful </a:t>
            </a:r>
          </a:p>
          <a:p>
            <a:pPr lvl="1"/>
            <a:r>
              <a:rPr lang="en-GB" sz="3200" dirty="0"/>
              <a:t>Unlawful</a:t>
            </a:r>
          </a:p>
          <a:p>
            <a:pPr lvl="1"/>
            <a:r>
              <a:rPr lang="en-GB" sz="3200" dirty="0"/>
              <a:t>Good Practice</a:t>
            </a:r>
          </a:p>
          <a:p>
            <a:pPr lvl="1"/>
            <a:r>
              <a:rPr lang="en-GB" sz="3200" dirty="0"/>
              <a:t>Bad Practice</a:t>
            </a:r>
          </a:p>
          <a:p>
            <a:r>
              <a:rPr lang="en-GB" dirty="0"/>
              <a:t>What would you do?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42139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7F2D2-EB41-433A-A7D5-8B3375EB8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University of Oxford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A947D7-5230-48F1-B3DE-B8BB3B74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the customer?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my customers?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Around the diagram, write the types of people you come into contact with, who you regard as your customers</a:t>
            </a:r>
          </a:p>
        </p:txBody>
      </p:sp>
      <p:sp>
        <p:nvSpPr>
          <p:cNvPr id="6" name="Oval 5"/>
          <p:cNvSpPr/>
          <p:nvPr/>
        </p:nvSpPr>
        <p:spPr>
          <a:xfrm>
            <a:off x="2339752" y="3284984"/>
            <a:ext cx="4320480" cy="20162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399"/>
                </a:solidFill>
              </a:rPr>
              <a:t>YOU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405" y="0"/>
            <a:ext cx="7928595" cy="1143000"/>
          </a:xfrm>
        </p:spPr>
        <p:txBody>
          <a:bodyPr/>
          <a:lstStyle/>
          <a:p>
            <a:r>
              <a:rPr lang="en-GB" dirty="0"/>
              <a:t>External and internal customers </a:t>
            </a:r>
          </a:p>
        </p:txBody>
      </p:sp>
      <p:sp>
        <p:nvSpPr>
          <p:cNvPr id="11" name="Oval 10"/>
          <p:cNvSpPr/>
          <p:nvPr/>
        </p:nvSpPr>
        <p:spPr>
          <a:xfrm>
            <a:off x="3635896" y="2708920"/>
            <a:ext cx="2232248" cy="20162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3399"/>
                </a:solidFill>
              </a:rPr>
              <a:t>YOU</a:t>
            </a:r>
          </a:p>
        </p:txBody>
      </p:sp>
      <p:sp>
        <p:nvSpPr>
          <p:cNvPr id="6" name="AutoShape 2" descr="Image result for siobhan harrington whitting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Image result for siobhan harrington whittingt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2" name="Picture 31" descr="See the source image">
            <a:extLst>
              <a:ext uri="{FF2B5EF4-FFF2-40B4-BE49-F238E27FC236}">
                <a16:creationId xmlns:a16="http://schemas.microsoft.com/office/drawing/2014/main" id="{8D1DFE6F-88AD-4377-A773-67CB8E05FF5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13266"/>
          <a:stretch/>
        </p:blipFill>
        <p:spPr bwMode="auto">
          <a:xfrm>
            <a:off x="1215405" y="1560566"/>
            <a:ext cx="2276475" cy="137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C:\Users\Tom\AppData\Local\Microsoft\Windows\INetCache\Content.MSO\A5C27603.tmp">
            <a:extLst>
              <a:ext uri="{FF2B5EF4-FFF2-40B4-BE49-F238E27FC236}">
                <a16:creationId xmlns:a16="http://schemas.microsoft.com/office/drawing/2014/main" id="{465E7A24-2261-472F-BEE4-8BEDA09056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3" r="4905"/>
          <a:stretch/>
        </p:blipFill>
        <p:spPr bwMode="auto">
          <a:xfrm>
            <a:off x="6915864" y="1273503"/>
            <a:ext cx="1257300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See the source image">
            <a:extLst>
              <a:ext uri="{FF2B5EF4-FFF2-40B4-BE49-F238E27FC236}">
                <a16:creationId xmlns:a16="http://schemas.microsoft.com/office/drawing/2014/main" id="{1C5E5495-BD7B-4595-BDBB-2B7E3141C38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/>
          <a:stretch/>
        </p:blipFill>
        <p:spPr bwMode="auto">
          <a:xfrm>
            <a:off x="6511253" y="3332208"/>
            <a:ext cx="2167477" cy="1628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See the source image">
            <a:extLst>
              <a:ext uri="{FF2B5EF4-FFF2-40B4-BE49-F238E27FC236}">
                <a16:creationId xmlns:a16="http://schemas.microsoft.com/office/drawing/2014/main" id="{DAD48AA9-A1ED-44FB-93D0-682CE8DFF9E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7" b="7588"/>
          <a:stretch/>
        </p:blipFill>
        <p:spPr bwMode="auto">
          <a:xfrm>
            <a:off x="899592" y="5004667"/>
            <a:ext cx="3514725" cy="1428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See the source image">
            <a:extLst>
              <a:ext uri="{FF2B5EF4-FFF2-40B4-BE49-F238E27FC236}">
                <a16:creationId xmlns:a16="http://schemas.microsoft.com/office/drawing/2014/main" id="{BAA7A8C3-F487-4DEB-A199-73F5B9E235D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28669" r="21052"/>
          <a:stretch/>
        </p:blipFill>
        <p:spPr bwMode="auto">
          <a:xfrm>
            <a:off x="3891528" y="1236534"/>
            <a:ext cx="2131695" cy="1352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See the source image">
            <a:extLst>
              <a:ext uri="{FF2B5EF4-FFF2-40B4-BE49-F238E27FC236}">
                <a16:creationId xmlns:a16="http://schemas.microsoft.com/office/drawing/2014/main" id="{3D63F9B8-46B8-4172-8B28-27481045E7C3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26676" r="2920" b="7263"/>
          <a:stretch/>
        </p:blipFill>
        <p:spPr bwMode="auto">
          <a:xfrm>
            <a:off x="738014" y="3366119"/>
            <a:ext cx="2609850" cy="120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http://www.admin.ox.ac.uk/media/global/wwwadminoxacuk/localsites/estatesservices/images/mainsectionimages/facilitiesmanagement/Apprentices.gif">
            <a:extLst>
              <a:ext uri="{FF2B5EF4-FFF2-40B4-BE49-F238E27FC236}">
                <a16:creationId xmlns:a16="http://schemas.microsoft.com/office/drawing/2014/main" id="{D4E55B8E-7459-4B91-932A-051DDB455E0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29" y="5329571"/>
            <a:ext cx="2609850" cy="1464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F5720-3B53-4352-8583-C2780F8FEE5F}"/>
              </a:ext>
            </a:extLst>
          </p:cNvPr>
          <p:cNvSpPr txBox="1"/>
          <p:nvPr/>
        </p:nvSpPr>
        <p:spPr>
          <a:xfrm>
            <a:off x="1403648" y="11806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7701D-00D9-46CD-A317-6AFA37B8A8FC}"/>
              </a:ext>
            </a:extLst>
          </p:cNvPr>
          <p:cNvSpPr txBox="1"/>
          <p:nvPr/>
        </p:nvSpPr>
        <p:spPr>
          <a:xfrm>
            <a:off x="1106835" y="3028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Admin Staff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5C864-85DC-4E4D-B14B-5566164D7BB3}"/>
              </a:ext>
            </a:extLst>
          </p:cNvPr>
          <p:cNvSpPr txBox="1"/>
          <p:nvPr/>
        </p:nvSpPr>
        <p:spPr>
          <a:xfrm>
            <a:off x="4165287" y="8935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Conferences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238CC5-7400-4A70-AAE1-662A9ACDF1AE}"/>
              </a:ext>
            </a:extLst>
          </p:cNvPr>
          <p:cNvSpPr txBox="1"/>
          <p:nvPr/>
        </p:nvSpPr>
        <p:spPr>
          <a:xfrm>
            <a:off x="1215405" y="4680240"/>
            <a:ext cx="216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Language Schools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0CD773-52E7-4CBF-AD3A-26178C975E60}"/>
              </a:ext>
            </a:extLst>
          </p:cNvPr>
          <p:cNvSpPr txBox="1"/>
          <p:nvPr/>
        </p:nvSpPr>
        <p:spPr>
          <a:xfrm>
            <a:off x="6732240" y="8935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College Staff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235D2-68D2-4AB1-B152-CD440D013CB6}"/>
              </a:ext>
            </a:extLst>
          </p:cNvPr>
          <p:cNvSpPr txBox="1"/>
          <p:nvPr/>
        </p:nvSpPr>
        <p:spPr>
          <a:xfrm>
            <a:off x="6732240" y="29628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Academic Staff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DA6744-AC41-4BF1-A81B-D941AA5E3E43}"/>
              </a:ext>
            </a:extLst>
          </p:cNvPr>
          <p:cNvSpPr txBox="1"/>
          <p:nvPr/>
        </p:nvSpPr>
        <p:spPr>
          <a:xfrm>
            <a:off x="5076055" y="5049572"/>
            <a:ext cx="22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Maintenance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27" grpId="0"/>
      <p:bldP spid="28" grpId="0"/>
      <p:bldP spid="33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426028" cy="1143000"/>
          </a:xfrm>
        </p:spPr>
        <p:txBody>
          <a:bodyPr/>
          <a:lstStyle/>
          <a:p>
            <a:r>
              <a:rPr lang="en-GB" dirty="0"/>
              <a:t>Our customers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1845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People who use our services </a:t>
            </a:r>
          </a:p>
          <a:p>
            <a:pPr>
              <a:spcAft>
                <a:spcPts val="1200"/>
              </a:spcAft>
            </a:pPr>
            <a:r>
              <a:rPr lang="en-US" dirty="0"/>
              <a:t>People acting on behalf of people who use our services </a:t>
            </a:r>
          </a:p>
          <a:p>
            <a:pPr>
              <a:spcAft>
                <a:spcPts val="1200"/>
              </a:spcAft>
            </a:pPr>
            <a:r>
              <a:rPr lang="en-GB" dirty="0"/>
              <a:t>Staff in the University – our internal customers</a:t>
            </a:r>
          </a:p>
          <a:p>
            <a:pPr>
              <a:spcAft>
                <a:spcPts val="1200"/>
              </a:spcAft>
            </a:pPr>
            <a:r>
              <a:rPr lang="en-GB" dirty="0"/>
              <a:t>Contractors working for the University – our external customers</a:t>
            </a:r>
          </a:p>
          <a:p>
            <a:pPr>
              <a:spcAft>
                <a:spcPts val="1200"/>
              </a:spcAft>
            </a:pPr>
            <a:r>
              <a:rPr lang="en-GB" dirty="0"/>
              <a:t>Other stakeholders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customer?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102027"/>
          </a:xfrm>
        </p:spPr>
        <p:txBody>
          <a:bodyPr/>
          <a:lstStyle/>
          <a:p>
            <a:pPr marL="365125" indent="-365125"/>
            <a:r>
              <a:rPr lang="en-GB" dirty="0"/>
              <a:t>A customer is anyone who comes to you, or relies on you, for a service or for information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Even if you do not provide a service directly to a customer, you will be providing a service to someone who does   </a:t>
            </a:r>
          </a:p>
          <a:p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750644" cy="1143000"/>
          </a:xfrm>
        </p:spPr>
        <p:txBody>
          <a:bodyPr/>
          <a:lstStyle/>
          <a:p>
            <a:r>
              <a:rPr lang="en-GB" dirty="0"/>
              <a:t>On the topic of your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525963"/>
          </a:xfrm>
        </p:spPr>
        <p:txBody>
          <a:bodyPr/>
          <a:lstStyle/>
          <a:p>
            <a:r>
              <a:rPr lang="en-GB" dirty="0"/>
              <a:t>How aware are you of how well you treat your colleagues?</a:t>
            </a:r>
          </a:p>
          <a:p>
            <a:r>
              <a:rPr lang="en-GB" dirty="0"/>
              <a:t>Do you provide the same level of professionalism and care to all your customers?</a:t>
            </a:r>
          </a:p>
          <a:p>
            <a:r>
              <a:rPr lang="en-GB" dirty="0"/>
              <a:t>The approaches we use with our colleagues should mirror those we use with other customers</a:t>
            </a:r>
          </a:p>
        </p:txBody>
      </p:sp>
    </p:spTree>
    <p:extLst>
      <p:ext uri="{BB962C8B-B14F-4D97-AF65-F5344CB8AC3E}">
        <p14:creationId xmlns:p14="http://schemas.microsoft.com/office/powerpoint/2010/main" val="2615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750644" cy="1143000"/>
          </a:xfrm>
        </p:spPr>
        <p:txBody>
          <a:bodyPr/>
          <a:lstStyle/>
          <a:p>
            <a:r>
              <a:rPr lang="en-GB" dirty="0"/>
              <a:t>Importance internal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4752528"/>
          </a:xfrm>
        </p:spPr>
        <p:txBody>
          <a:bodyPr/>
          <a:lstStyle/>
          <a:p>
            <a:r>
              <a:rPr lang="en-GB" sz="2800" dirty="0"/>
              <a:t>Great customer service means delivering a service to everyone we come into contact with, on top of the job we’re actually employed to do</a:t>
            </a:r>
          </a:p>
          <a:p>
            <a:r>
              <a:rPr lang="en-GB" sz="2800" dirty="0"/>
              <a:t>Treating your colleagues with great customer care and respect is as important as it is with other customers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800" b="1" i="1" dirty="0"/>
              <a:t>“It's almost impossible to provide good external service if you and your organisation are not providing good internal service." </a:t>
            </a:r>
          </a:p>
          <a:p>
            <a:pPr marL="0" indent="0" algn="r">
              <a:buNone/>
            </a:pPr>
            <a:r>
              <a:rPr lang="en-GB" dirty="0"/>
              <a:t>	</a:t>
            </a:r>
            <a:r>
              <a:rPr lang="en-GB" sz="1800" dirty="0"/>
              <a:t>Benjamin Schneider, University of Maryland </a:t>
            </a:r>
          </a:p>
        </p:txBody>
      </p:sp>
    </p:spTree>
    <p:extLst>
      <p:ext uri="{BB962C8B-B14F-4D97-AF65-F5344CB8AC3E}">
        <p14:creationId xmlns:p14="http://schemas.microsoft.com/office/powerpoint/2010/main" val="4279656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7492-0F7C-47A6-BB33-8CABDDEB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9107B-6CDC-46C4-BB45-CECBB8098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 back in 15 minutes!</a:t>
            </a:r>
          </a:p>
        </p:txBody>
      </p:sp>
    </p:spTree>
    <p:extLst>
      <p:ext uri="{BB962C8B-B14F-4D97-AF65-F5344CB8AC3E}">
        <p14:creationId xmlns:p14="http://schemas.microsoft.com/office/powerpoint/2010/main" val="80144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5AAEF9-D6B7-4288-B099-85085AE010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INTRODUCTIONS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FE1877-7E53-4BF0-A508-A863CA9972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60720" indent="0">
              <a:spcBef>
                <a:spcPts val="300"/>
              </a:spcBef>
              <a:buNone/>
            </a:pPr>
            <a:endParaRPr lang="en-GB" sz="1200" dirty="0"/>
          </a:p>
          <a:p>
            <a:pPr marL="517920" indent="-457200">
              <a:buClr>
                <a:srgbClr val="FF3399"/>
              </a:buClr>
              <a:buSzPct val="50000"/>
              <a:buBlip>
                <a:blip r:embed="rId3"/>
              </a:buBlip>
            </a:pPr>
            <a:r>
              <a:rPr lang="en-GB" sz="2800" dirty="0"/>
              <a:t>Your name and what you do</a:t>
            </a:r>
          </a:p>
          <a:p>
            <a:pPr marL="517920" indent="-457200">
              <a:buClr>
                <a:srgbClr val="FF3399"/>
              </a:buClr>
              <a:buSzPct val="50000"/>
              <a:buBlip>
                <a:blip r:embed="rId3"/>
              </a:buBlip>
            </a:pPr>
            <a:endParaRPr lang="en-GB" sz="2800" dirty="0"/>
          </a:p>
          <a:p>
            <a:pPr marL="517920" indent="-457200">
              <a:buClr>
                <a:srgbClr val="FF3399"/>
              </a:buClr>
              <a:buSzPct val="50000"/>
              <a:buBlip>
                <a:blip r:embed="rId3"/>
              </a:buBlip>
            </a:pPr>
            <a:r>
              <a:rPr lang="en-GB" sz="2800" dirty="0"/>
              <a:t>How long you have done it?</a:t>
            </a:r>
          </a:p>
          <a:p>
            <a:pPr marL="517920" indent="-457200">
              <a:buClr>
                <a:srgbClr val="FF3399"/>
              </a:buClr>
              <a:buSzPct val="50000"/>
              <a:buBlip>
                <a:blip r:embed="rId3"/>
              </a:buBlip>
            </a:pPr>
            <a:endParaRPr lang="en-GB" sz="2800" dirty="0"/>
          </a:p>
          <a:p>
            <a:pPr marL="517920" indent="-457200">
              <a:buClr>
                <a:srgbClr val="FF3399"/>
              </a:buClr>
              <a:buSzPct val="50000"/>
              <a:buBlip>
                <a:blip r:embed="rId3"/>
              </a:buBlip>
            </a:pPr>
            <a:r>
              <a:rPr lang="en-GB" sz="2800" dirty="0"/>
              <a:t>Why are you here?</a:t>
            </a:r>
          </a:p>
          <a:p>
            <a:pPr marL="517920" indent="-457200">
              <a:buClr>
                <a:srgbClr val="FF3399"/>
              </a:buClr>
              <a:buSzPct val="50000"/>
              <a:buBlip>
                <a:blip r:embed="rId3"/>
              </a:buBlip>
            </a:pPr>
            <a:endParaRPr lang="en-GB" sz="2800" dirty="0"/>
          </a:p>
          <a:p>
            <a:pPr marL="517920" indent="-457200">
              <a:buClr>
                <a:srgbClr val="FF3399"/>
              </a:buClr>
              <a:buSzPct val="50000"/>
              <a:buBlip>
                <a:blip r:embed="rId3"/>
              </a:buBlip>
            </a:pPr>
            <a:r>
              <a:rPr lang="en-GB" sz="2800" dirty="0"/>
              <a:t>Why do you want to be a trainer on this subject?</a:t>
            </a:r>
          </a:p>
        </p:txBody>
      </p:sp>
      <p:pic>
        <p:nvPicPr>
          <p:cNvPr id="4" name="Picture 5" descr="http://www.linkedstrategies.com/wp-content/uploads/2013/02/HANDSHAKE-Two-Gray-Stick-Figures-300x300.png">
            <a:extLst>
              <a:ext uri="{FF2B5EF4-FFF2-40B4-BE49-F238E27FC236}">
                <a16:creationId xmlns:a16="http://schemas.microsoft.com/office/drawing/2014/main" id="{31DEEEC3-1348-475C-9381-E167799BA9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4510" y="1117269"/>
            <a:ext cx="2592290" cy="244273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805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5208-E469-48B7-A75E-35CEC401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Eating ethically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A5B0-8137-4557-9999-6B81190F6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and Explanation</a:t>
            </a:r>
          </a:p>
        </p:txBody>
      </p:sp>
    </p:spTree>
    <p:extLst>
      <p:ext uri="{BB962C8B-B14F-4D97-AF65-F5344CB8AC3E}">
        <p14:creationId xmlns:p14="http://schemas.microsoft.com/office/powerpoint/2010/main" val="2043442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DC47-BE22-47EE-9F53-35256DEA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Veganism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C272-B2E7-494E-B1D8-6E52CC2B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Catering for Students and Staff with Ethical Diets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331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834E-8780-42FD-B7A7-5B04BC4A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Veganism?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221A-06B8-459A-871B-8A426B5DB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Veganism is a way of living which seeks to exclude all forms of exploitation of and cruelty to animals whether: 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for food, 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clothing 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any other purpose e.g. painting and decorating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D4CD48-D0D7-416B-99AD-DA82C1843A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2692947" cy="4525963"/>
          </a:xfrm>
        </p:spPr>
      </p:pic>
    </p:spTree>
    <p:extLst>
      <p:ext uri="{BB962C8B-B14F-4D97-AF65-F5344CB8AC3E}">
        <p14:creationId xmlns:p14="http://schemas.microsoft.com/office/powerpoint/2010/main" val="3064185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3943-AF29-4C43-9DA5-A37DB875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Vegans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5067-4CF0-4F0E-ABB6-9CC93EE90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70878"/>
            <a:ext cx="4038600" cy="535446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Have a plant-based diet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Vegans avoid eating:</a:t>
            </a:r>
          </a:p>
          <a:p>
            <a:pPr lvl="1"/>
            <a:r>
              <a:rPr lang="en-GB" dirty="0"/>
              <a:t>Meat</a:t>
            </a:r>
          </a:p>
          <a:p>
            <a:pPr lvl="1"/>
            <a:r>
              <a:rPr lang="en-GB" dirty="0"/>
              <a:t>Dairy</a:t>
            </a:r>
          </a:p>
          <a:p>
            <a:pPr lvl="1"/>
            <a:r>
              <a:rPr lang="en-GB" dirty="0"/>
              <a:t>Eggs </a:t>
            </a:r>
          </a:p>
          <a:p>
            <a:pPr lvl="1"/>
            <a:r>
              <a:rPr lang="en-GB" dirty="0"/>
              <a:t>Honey?</a:t>
            </a:r>
          </a:p>
          <a:p>
            <a:pPr marL="457200" lvl="1" indent="0">
              <a:buNone/>
            </a:pPr>
            <a:endParaRPr lang="en-GB" dirty="0"/>
          </a:p>
          <a:p>
            <a:pPr marL="400050">
              <a:buBlip>
                <a:blip r:embed="rId2"/>
              </a:buBlip>
            </a:pPr>
            <a:r>
              <a:rPr lang="en-GB" sz="2400" dirty="0"/>
              <a:t>As well as:</a:t>
            </a:r>
          </a:p>
          <a:p>
            <a:pPr lvl="1">
              <a:buBlip>
                <a:blip r:embed="rId3"/>
              </a:buBlip>
            </a:pPr>
            <a:r>
              <a:rPr lang="en-GB" dirty="0"/>
              <a:t>Leather</a:t>
            </a:r>
          </a:p>
          <a:p>
            <a:pPr lvl="1">
              <a:buBlip>
                <a:blip r:embed="rId3"/>
              </a:buBlip>
            </a:pPr>
            <a:r>
              <a:rPr lang="en-GB" dirty="0"/>
              <a:t>Anything ‘Tested on Animals’</a:t>
            </a:r>
          </a:p>
        </p:txBody>
      </p:sp>
      <p:pic>
        <p:nvPicPr>
          <p:cNvPr id="6" name="Content Placeholder 5" descr="A bowl of oranges on a table&#10;&#10;Description generated with very high confidence">
            <a:extLst>
              <a:ext uri="{FF2B5EF4-FFF2-40B4-BE49-F238E27FC236}">
                <a16:creationId xmlns:a16="http://schemas.microsoft.com/office/drawing/2014/main" id="{C8038DCC-F1FB-4A98-8209-5B7CCCEA36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18538"/>
            <a:ext cx="4191000" cy="4899390"/>
          </a:xfrm>
        </p:spPr>
      </p:pic>
    </p:spTree>
    <p:extLst>
      <p:ext uri="{BB962C8B-B14F-4D97-AF65-F5344CB8AC3E}">
        <p14:creationId xmlns:p14="http://schemas.microsoft.com/office/powerpoint/2010/main" val="3318635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E899-6288-451C-89D2-18F4A7F6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Vegan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87C6-3BA0-4EBF-9BFD-5EE4FFFCB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 richly diverse and comprises all kinds of:</a:t>
            </a:r>
          </a:p>
          <a:p>
            <a:pPr lvl="1"/>
            <a:r>
              <a:rPr lang="en-US" dirty="0"/>
              <a:t>Fruits</a:t>
            </a:r>
          </a:p>
          <a:p>
            <a:pPr lvl="1"/>
            <a:r>
              <a:rPr lang="en-US" dirty="0"/>
              <a:t>Vegetables</a:t>
            </a:r>
          </a:p>
          <a:p>
            <a:pPr lvl="1"/>
            <a:r>
              <a:rPr lang="en-US" dirty="0"/>
              <a:t>Nuts</a:t>
            </a:r>
          </a:p>
          <a:p>
            <a:pPr lvl="1"/>
            <a:r>
              <a:rPr lang="en-US" dirty="0"/>
              <a:t>Grains</a:t>
            </a:r>
          </a:p>
          <a:p>
            <a:pPr lvl="1"/>
            <a:r>
              <a:rPr lang="en-US" dirty="0"/>
              <a:t>Seeds </a:t>
            </a:r>
          </a:p>
          <a:p>
            <a:pPr lvl="1"/>
            <a:r>
              <a:rPr lang="en-US" dirty="0"/>
              <a:t>Beans and Pulses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5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1AE22381-DBC5-42F6-96E1-9D2455BF4E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5243878" cy="3529013"/>
          </a:xfrm>
        </p:spPr>
      </p:pic>
    </p:spTree>
    <p:extLst>
      <p:ext uri="{BB962C8B-B14F-4D97-AF65-F5344CB8AC3E}">
        <p14:creationId xmlns:p14="http://schemas.microsoft.com/office/powerpoint/2010/main" val="2190763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D057-24D6-4EAA-A2DA-BEB7EE9E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Flexitarians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482F-4C44-4FBC-A1BA-05A1AD186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526360"/>
          </a:xfrm>
        </p:spPr>
        <p:txBody>
          <a:bodyPr/>
          <a:lstStyle/>
          <a:p>
            <a:r>
              <a:rPr lang="en-GB" sz="2400" dirty="0"/>
              <a:t>A semi-vegetarian diet</a:t>
            </a:r>
          </a:p>
          <a:p>
            <a:r>
              <a:rPr lang="en-GB" sz="2400" dirty="0"/>
              <a:t>Mostly vegetarian, but either occasional meat consumption </a:t>
            </a:r>
          </a:p>
          <a:p>
            <a:r>
              <a:rPr lang="en-GB" sz="2400" dirty="0"/>
              <a:t>Or, as can happen, 100% vegan until alcohol is consumed  </a:t>
            </a:r>
          </a:p>
          <a:p>
            <a:r>
              <a:rPr lang="en-GB" sz="2400" dirty="0"/>
              <a:t>People are edging towards a more vegetarian diet and according to the UN is a more sustainable way of living</a:t>
            </a:r>
          </a:p>
          <a:p>
            <a:endParaRPr lang="en-GB" sz="2400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28BFE48-9C09-45CD-A48A-B0F4BFF87E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462276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659647-41D9-402B-8E5F-8FBA1B7415FF}"/>
              </a:ext>
            </a:extLst>
          </p:cNvPr>
          <p:cNvSpPr txBox="1"/>
          <p:nvPr/>
        </p:nvSpPr>
        <p:spPr>
          <a:xfrm>
            <a:off x="5155332" y="11385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Flexitarian Diet</a:t>
            </a:r>
          </a:p>
        </p:txBody>
      </p:sp>
    </p:spTree>
    <p:extLst>
      <p:ext uri="{BB962C8B-B14F-4D97-AF65-F5344CB8AC3E}">
        <p14:creationId xmlns:p14="http://schemas.microsoft.com/office/powerpoint/2010/main" val="3835564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DC47-BE22-47EE-9F53-35256DEA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Vegetarianism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C272-B2E7-494E-B1D8-6E52CC2B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Catering for Students and Staff with Ethical Diets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391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2C0B-C4E5-4EAF-8934-CB3F5B6D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Nothing With a Face!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BFDAE-4935-4A81-948A-9A9592334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term ‘vegetarian’ applies to people who choose not to eat any part of an animal: 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Meat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Poultry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Fish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Shellfish </a:t>
            </a:r>
            <a:endParaRPr lang="en-GB" sz="2400" dirty="0"/>
          </a:p>
        </p:txBody>
      </p:sp>
      <p:pic>
        <p:nvPicPr>
          <p:cNvPr id="6" name="Content Placeholder 5" descr="A plate of food on a table&#10;&#10;Description generated with very high confidence">
            <a:extLst>
              <a:ext uri="{FF2B5EF4-FFF2-40B4-BE49-F238E27FC236}">
                <a16:creationId xmlns:a16="http://schemas.microsoft.com/office/drawing/2014/main" id="{79EF0DD0-2389-414B-9F38-B6E480C945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8681"/>
          <a:stretch/>
        </p:blipFill>
        <p:spPr>
          <a:xfrm>
            <a:off x="4495800" y="1412776"/>
            <a:ext cx="4172270" cy="4867923"/>
          </a:xfrm>
        </p:spPr>
      </p:pic>
    </p:spTree>
    <p:extLst>
      <p:ext uri="{BB962C8B-B14F-4D97-AF65-F5344CB8AC3E}">
        <p14:creationId xmlns:p14="http://schemas.microsoft.com/office/powerpoint/2010/main" val="1767637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A47E-C1AE-4C29-B781-74E06F5E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Yes, but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4C5BE-773E-4ADD-B1B6-9D9CC7067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906888" cy="55172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343434"/>
                </a:solidFill>
                <a:ea typeface="MS Mincho" panose="02020609040205080304" pitchFamily="49" charset="-128"/>
              </a:rPr>
              <a:t>People become vegetarians for many reasons including: 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343434"/>
                </a:solidFill>
                <a:ea typeface="MS Mincho" panose="02020609040205080304" pitchFamily="49" charset="-128"/>
              </a:rPr>
              <a:t>Health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343434"/>
                </a:solidFill>
                <a:ea typeface="MS Mincho" panose="02020609040205080304" pitchFamily="49" charset="-128"/>
              </a:rPr>
              <a:t>Religious convictions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343434"/>
                </a:solidFill>
                <a:ea typeface="MS Mincho" panose="02020609040205080304" pitchFamily="49" charset="-128"/>
              </a:rPr>
              <a:t>Concerns about: </a:t>
            </a:r>
          </a:p>
          <a:p>
            <a:pPr lvl="1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43434"/>
                </a:solidFill>
                <a:ea typeface="MS Mincho" panose="02020609040205080304" pitchFamily="49" charset="-128"/>
              </a:rPr>
              <a:t>animal welfare </a:t>
            </a:r>
          </a:p>
          <a:p>
            <a:pPr lvl="1">
              <a:buClr>
                <a:srgbClr val="FF3399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43434"/>
                </a:solidFill>
                <a:ea typeface="MS Mincho" panose="02020609040205080304" pitchFamily="49" charset="-128"/>
              </a:rPr>
              <a:t>Use of antibiotics and hormones in livestock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343434"/>
                </a:solidFill>
                <a:ea typeface="MS Mincho" panose="02020609040205080304" pitchFamily="49" charset="-128"/>
              </a:rPr>
              <a:t>A desire to eat in a way that avoids excessive use of environmental resources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343434"/>
                </a:solidFill>
                <a:ea typeface="MS Mincho" panose="02020609040205080304" pitchFamily="49" charset="-128"/>
              </a:rPr>
              <a:t>Not being able to afford to buy meat</a:t>
            </a:r>
          </a:p>
        </p:txBody>
      </p:sp>
      <p:pic>
        <p:nvPicPr>
          <p:cNvPr id="6" name="Content Placeholder 5" descr="A close up of a plate of food&#10;&#10;Description generated with very high confidence">
            <a:extLst>
              <a:ext uri="{FF2B5EF4-FFF2-40B4-BE49-F238E27FC236}">
                <a16:creationId xmlns:a16="http://schemas.microsoft.com/office/drawing/2014/main" id="{8C1EB5BD-54DC-40C5-AC03-AFEE454F54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51" y="2132855"/>
            <a:ext cx="4416937" cy="2318891"/>
          </a:xfrm>
        </p:spPr>
      </p:pic>
    </p:spTree>
    <p:extLst>
      <p:ext uri="{BB962C8B-B14F-4D97-AF65-F5344CB8AC3E}">
        <p14:creationId xmlns:p14="http://schemas.microsoft.com/office/powerpoint/2010/main" val="977035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3660-5B39-44CC-9BD4-EA4E8F88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Pescatarians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CE4E-C6CA-48EF-9388-F4BE93D51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450" y="1556792"/>
            <a:ext cx="4038600" cy="4608512"/>
          </a:xfrm>
        </p:spPr>
        <p:txBody>
          <a:bodyPr/>
          <a:lstStyle/>
          <a:p>
            <a:r>
              <a:rPr lang="en-GB" sz="2400" dirty="0"/>
              <a:t>Is the practice of not eating meat, but of eating fish</a:t>
            </a:r>
          </a:p>
          <a:p>
            <a:r>
              <a:rPr lang="en-GB" sz="2400" dirty="0"/>
              <a:t>Often included with vegetarian</a:t>
            </a:r>
          </a:p>
          <a:p>
            <a:r>
              <a:rPr lang="en-GB" sz="2400" dirty="0"/>
              <a:t>Fish production seen as having a lower carbon footprint</a:t>
            </a:r>
          </a:p>
        </p:txBody>
      </p:sp>
      <p:pic>
        <p:nvPicPr>
          <p:cNvPr id="9" name="Content Placeholder 8" descr="A plate of food&#10;&#10;Description generated with very high confidence">
            <a:extLst>
              <a:ext uri="{FF2B5EF4-FFF2-40B4-BE49-F238E27FC236}">
                <a16:creationId xmlns:a16="http://schemas.microsoft.com/office/drawing/2014/main" id="{F8C651A3-A400-429C-B8A0-C309E1DEC3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682752" cy="2886740"/>
          </a:xfrm>
        </p:spPr>
      </p:pic>
    </p:spTree>
    <p:extLst>
      <p:ext uri="{BB962C8B-B14F-4D97-AF65-F5344CB8AC3E}">
        <p14:creationId xmlns:p14="http://schemas.microsoft.com/office/powerpoint/2010/main" val="236598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12324-D552-4E45-8C55-DC18C17DE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29" y="842472"/>
            <a:ext cx="8695671" cy="516216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39182" y="4912106"/>
            <a:ext cx="23038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Emergency evacuation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87133" y="1275811"/>
            <a:ext cx="4036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Respectful use of phones please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335" y="1044979"/>
            <a:ext cx="2984723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D</a:t>
            </a:r>
            <a:r>
              <a:rPr kumimoji="0" lang="en-GB" sz="33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</a:t>
            </a:r>
            <a:r>
              <a:rPr kumimoji="0" lang="en-GB" sz="33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</a:t>
            </a:r>
            <a:r>
              <a:rPr kumimoji="0" lang="en-GB" sz="33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</a:t>
            </a:r>
            <a:r>
              <a:rPr kumimoji="0" lang="en-GB" sz="3300" b="1" i="0" u="none" strike="noStrike" kern="1200" cap="none" spc="0" normalizeH="0" baseline="0" noProof="0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</a:t>
            </a:r>
            <a:r>
              <a:rPr kumimoji="0" lang="en-GB" sz="33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</a:t>
            </a:r>
            <a:r>
              <a:rPr kumimoji="0" lang="en-GB" sz="33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</a:t>
            </a:r>
            <a:r>
              <a:rPr kumimoji="0" lang="en-GB" sz="3300" b="1" i="0" u="none" strike="noStrike" kern="1200" cap="none" spc="0" normalizeH="0" baseline="0" noProof="0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c</a:t>
            </a:r>
            <a:r>
              <a:rPr kumimoji="0" lang="en-GB" sz="33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</a:t>
            </a:r>
            <a:r>
              <a:rPr kumimoji="0" lang="en-GB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</a:t>
            </a:r>
          </a:p>
        </p:txBody>
      </p:sp>
      <p:pic>
        <p:nvPicPr>
          <p:cNvPr id="9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243" y="543147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48864" y="5368643"/>
            <a:ext cx="589360" cy="300082"/>
          </a:xfrm>
          <a:prstGeom prst="rect">
            <a:avLst/>
          </a:prstGeom>
          <a:solidFill>
            <a:srgbClr val="ECF2F0"/>
          </a:solidFill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0A1A62-E2AE-4982-BC7B-BBE942650E8E}"/>
              </a:ext>
            </a:extLst>
          </p:cNvPr>
          <p:cNvSpPr/>
          <p:nvPr/>
        </p:nvSpPr>
        <p:spPr>
          <a:xfrm>
            <a:off x="827098" y="5267663"/>
            <a:ext cx="10470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Toilets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F25A71-8F41-4B78-B4EF-40F9F3709DA3}"/>
              </a:ext>
            </a:extLst>
          </p:cNvPr>
          <p:cNvSpPr/>
          <p:nvPr/>
        </p:nvSpPr>
        <p:spPr>
          <a:xfrm>
            <a:off x="3615594" y="5235271"/>
            <a:ext cx="19912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Refreshments </a:t>
            </a:r>
          </a:p>
        </p:txBody>
      </p:sp>
    </p:spTree>
    <p:extLst>
      <p:ext uri="{BB962C8B-B14F-4D97-AF65-F5344CB8AC3E}">
        <p14:creationId xmlns:p14="http://schemas.microsoft.com/office/powerpoint/2010/main" val="3806181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26D1-9F36-48B9-8B2C-46595717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Vegetarian diets may be: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92CC-A0AC-4657-BAA1-0A76BBE25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70912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Lacto-Ovo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Includes dairy and eggs</a:t>
            </a:r>
          </a:p>
          <a:p>
            <a:pPr marL="0" indent="0">
              <a:buNone/>
            </a:pPr>
            <a:r>
              <a:rPr lang="en-GB" b="1" dirty="0"/>
              <a:t>Lacto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Includes dairy (no eggs)</a:t>
            </a:r>
          </a:p>
          <a:p>
            <a:pPr marL="0" indent="0">
              <a:buNone/>
            </a:pPr>
            <a:r>
              <a:rPr lang="en-GB" b="1" dirty="0"/>
              <a:t>Ovo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Includes eggs (no dairy)</a:t>
            </a:r>
          </a:p>
          <a:p>
            <a:pPr marL="0" indent="0">
              <a:buNone/>
            </a:pPr>
            <a:r>
              <a:rPr lang="en-GB" b="1" dirty="0"/>
              <a:t>Cultural Vegetarians</a:t>
            </a:r>
            <a:endParaRPr lang="en-GB" dirty="0"/>
          </a:p>
          <a:p>
            <a:pPr>
              <a:buBlip>
                <a:blip r:embed="rId3"/>
              </a:buBlip>
            </a:pPr>
            <a:r>
              <a:rPr lang="en-GB" sz="2400" dirty="0"/>
              <a:t>Eat meat sparingly 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Eat fish </a:t>
            </a:r>
          </a:p>
        </p:txBody>
      </p:sp>
      <p:pic>
        <p:nvPicPr>
          <p:cNvPr id="7" name="Content Placeholder 6" descr="See the source image">
            <a:extLst>
              <a:ext uri="{FF2B5EF4-FFF2-40B4-BE49-F238E27FC236}">
                <a16:creationId xmlns:a16="http://schemas.microsoft.com/office/drawing/2014/main" id="{01FACF4C-E43F-4191-A92D-AEDE73246C29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r="9187"/>
          <a:stretch/>
        </p:blipFill>
        <p:spPr bwMode="auto">
          <a:xfrm>
            <a:off x="4932040" y="1600200"/>
            <a:ext cx="3636963" cy="4493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4466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CAE6-25EF-4539-9996-AAB4F770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types of eating?</a:t>
            </a:r>
          </a:p>
        </p:txBody>
      </p:sp>
      <p:pic>
        <p:nvPicPr>
          <p:cNvPr id="8" name="Content Placeholder 7" descr="A close up of food&#10;&#10;Description generated with high confidence">
            <a:extLst>
              <a:ext uri="{FF2B5EF4-FFF2-40B4-BE49-F238E27FC236}">
                <a16:creationId xmlns:a16="http://schemas.microsoft.com/office/drawing/2014/main" id="{87E10B47-9047-4DE5-82E0-08D10F2AF2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9" y="2032186"/>
            <a:ext cx="3889496" cy="291712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D7CBC-932E-4D45-854D-3931EF891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95" y="1412776"/>
            <a:ext cx="4038600" cy="511256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Fruitarianism</a:t>
            </a:r>
            <a:endParaRPr lang="en-GB" dirty="0"/>
          </a:p>
          <a:p>
            <a:pPr>
              <a:buBlip>
                <a:blip r:embed="rId4"/>
              </a:buBlip>
            </a:pPr>
            <a:r>
              <a:rPr lang="en-GB" sz="2000" dirty="0"/>
              <a:t>Permit only fruit, nuts, seeds, and other plant matter that can be gathered without harming the plant</a:t>
            </a:r>
            <a:endParaRPr lang="en-GB" sz="2000" b="1" dirty="0"/>
          </a:p>
          <a:p>
            <a:pPr marL="0" indent="0">
              <a:buNone/>
            </a:pPr>
            <a:r>
              <a:rPr lang="en-GB" b="1" dirty="0"/>
              <a:t>Macrobiotic</a:t>
            </a:r>
          </a:p>
          <a:p>
            <a:pPr>
              <a:buBlip>
                <a:blip r:embed="rId4"/>
              </a:buBlip>
            </a:pPr>
            <a:r>
              <a:rPr lang="en-GB" sz="2000" dirty="0"/>
              <a:t>A pescatarian vegetarian diet system that has grown out of Zen Buddhism</a:t>
            </a:r>
          </a:p>
          <a:p>
            <a:pPr marL="0" indent="0">
              <a:buNone/>
            </a:pPr>
            <a:r>
              <a:rPr lang="en-GB" b="1" dirty="0"/>
              <a:t>Raw Foodism</a:t>
            </a:r>
          </a:p>
          <a:p>
            <a:pPr>
              <a:buBlip>
                <a:blip r:embed="rId4"/>
              </a:buBlip>
            </a:pPr>
            <a:r>
              <a:rPr lang="en-GB" sz="2000" dirty="0"/>
              <a:t>Practice of eating only or mostly uncooked and unprocessed food.  Not necessarily vegetarian!</a:t>
            </a:r>
          </a:p>
          <a:p>
            <a:pPr>
              <a:buBlip>
                <a:blip r:embed="rId4"/>
              </a:buBlip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7907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DC47-BE22-47EE-9F53-35256DEA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organic movement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C272-B2E7-494E-B1D8-6E52CC2B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Catering for Students and Staff with Ethical Diets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74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ACFC-C5B4-47DD-A507-C33822FD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Provenance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B2B0C-15B2-4554-B416-03E097DF3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040" y="1340768"/>
            <a:ext cx="4403991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drive for cheaper food means that food can:</a:t>
            </a:r>
          </a:p>
          <a:p>
            <a:pPr>
              <a:buBlip>
                <a:blip r:embed="rId2"/>
              </a:buBlip>
            </a:pPr>
            <a:r>
              <a:rPr lang="en-GB" sz="2400" dirty="0"/>
              <a:t>Pass through multiple channels </a:t>
            </a:r>
          </a:p>
          <a:p>
            <a:pPr>
              <a:buBlip>
                <a:blip r:embed="rId2"/>
              </a:buBlip>
            </a:pPr>
            <a:r>
              <a:rPr lang="en-GB" sz="2400" dirty="0"/>
              <a:t>In different countries</a:t>
            </a:r>
          </a:p>
          <a:p>
            <a:pPr>
              <a:buBlip>
                <a:blip r:embed="rId2"/>
              </a:buBlip>
            </a:pPr>
            <a:r>
              <a:rPr lang="en-GB" sz="2400" dirty="0"/>
              <a:t>Difficult to manage  supply chain compliance</a:t>
            </a:r>
          </a:p>
          <a:p>
            <a:pPr>
              <a:buBlip>
                <a:blip r:embed="rId2"/>
              </a:buBlip>
            </a:pPr>
            <a:r>
              <a:rPr lang="en-GB" sz="2400" dirty="0"/>
              <a:t>Traceability can be difficult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BF6A41-469B-4280-943A-56E19E10606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r="51141"/>
          <a:stretch/>
        </p:blipFill>
        <p:spPr bwMode="auto">
          <a:xfrm>
            <a:off x="4716016" y="1340768"/>
            <a:ext cx="411596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3223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64E8-9A37-4312-81AC-506B75F3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Organic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03E5-9B1B-49F9-8D9D-B881C7234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402832" cy="4857403"/>
          </a:xfrm>
        </p:spPr>
        <p:txBody>
          <a:bodyPr/>
          <a:lstStyle/>
          <a:p>
            <a:r>
              <a:rPr lang="en-GB" sz="2200" dirty="0"/>
              <a:t>Broadly refers to the organizations and individuals involved worldwide in the promotion of organic farming and other organic products. </a:t>
            </a:r>
          </a:p>
          <a:p>
            <a:endParaRPr lang="en-GB" sz="2200" dirty="0"/>
          </a:p>
          <a:p>
            <a:r>
              <a:rPr lang="en-GB" sz="2200" dirty="0"/>
              <a:t>It started in the first half of the 20th century, when modern large-scale agricultural practices began to appear</a:t>
            </a:r>
          </a:p>
        </p:txBody>
      </p:sp>
      <p:pic>
        <p:nvPicPr>
          <p:cNvPr id="10" name="Content Placeholder 9" descr="A red stop sign sitting on top of a lush green field&#10;&#10;Description generated with high confidence">
            <a:extLst>
              <a:ext uri="{FF2B5EF4-FFF2-40B4-BE49-F238E27FC236}">
                <a16:creationId xmlns:a16="http://schemas.microsoft.com/office/drawing/2014/main" id="{D9A04AB5-07C7-4E08-B7AF-679F54C569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08" y="1490303"/>
            <a:ext cx="3819343" cy="3666890"/>
          </a:xfrm>
        </p:spPr>
      </p:pic>
    </p:spTree>
    <p:extLst>
      <p:ext uri="{BB962C8B-B14F-4D97-AF65-F5344CB8AC3E}">
        <p14:creationId xmlns:p14="http://schemas.microsoft.com/office/powerpoint/2010/main" val="1467810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6E08-9813-423A-9FCE-D1DE84D3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Organic Farming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004B-5BA4-4790-9BDF-3DEE2EE77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 sz="2400" dirty="0"/>
              <a:t>To maintain the long term fertility of the soil</a:t>
            </a:r>
          </a:p>
          <a:p>
            <a:r>
              <a:rPr lang="en-GB" sz="2400" dirty="0"/>
              <a:t>To reduce the input cost</a:t>
            </a:r>
          </a:p>
          <a:p>
            <a:r>
              <a:rPr lang="en-GB" sz="2400" dirty="0"/>
              <a:t>To effectively utilize resources</a:t>
            </a:r>
          </a:p>
          <a:p>
            <a:r>
              <a:rPr lang="en-GB" sz="2400" dirty="0"/>
              <a:t>To avoid all forms of pollution caused by agricultural techniques</a:t>
            </a:r>
          </a:p>
          <a:p>
            <a:r>
              <a:rPr lang="en-GB" sz="2400" dirty="0"/>
              <a:t>To provide a quality foodstuff</a:t>
            </a:r>
          </a:p>
        </p:txBody>
      </p:sp>
      <p:pic>
        <p:nvPicPr>
          <p:cNvPr id="10" name="Content Placeholder 9" descr="A group of sheep lying in a field&#10;&#10;Description generated with high confidence">
            <a:extLst>
              <a:ext uri="{FF2B5EF4-FFF2-40B4-BE49-F238E27FC236}">
                <a16:creationId xmlns:a16="http://schemas.microsoft.com/office/drawing/2014/main" id="{537C5D69-DE48-49CE-BAA0-B376BF533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024689"/>
          </a:xfrm>
        </p:spPr>
      </p:pic>
    </p:spTree>
    <p:extLst>
      <p:ext uri="{BB962C8B-B14F-4D97-AF65-F5344CB8AC3E}">
        <p14:creationId xmlns:p14="http://schemas.microsoft.com/office/powerpoint/2010/main" val="1584874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A817-5196-4D86-9E98-E605CF5D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Provenance and the Organic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559B-A51E-45AB-A91F-4CBDE2769D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Organic Movement </a:t>
            </a:r>
            <a:r>
              <a:rPr lang="en-GB" b="1" dirty="0"/>
              <a:t>Ideal</a:t>
            </a:r>
            <a:r>
              <a:rPr lang="en-GB" dirty="0"/>
              <a:t>: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Buy local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Buy regionally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Buy nationally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Buy in season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Reduce carbon foot print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C8FD8-766F-4EE3-9E9B-70F4BB8E6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788024" cy="478112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Organic Movement </a:t>
            </a:r>
            <a:r>
              <a:rPr lang="en-GB" b="1" dirty="0"/>
              <a:t>Actual: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Much organic food imported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This means food produced out of season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Big carbon footprint as more organic food imported</a:t>
            </a:r>
          </a:p>
          <a:p>
            <a:pPr>
              <a:buBlip>
                <a:blip r:embed="rId2"/>
              </a:buBlip>
            </a:pPr>
            <a:r>
              <a:rPr lang="en-GB" sz="2600" dirty="0"/>
              <a:t>10 to 40% more expensive than non-organic</a:t>
            </a:r>
          </a:p>
        </p:txBody>
      </p:sp>
    </p:spTree>
    <p:extLst>
      <p:ext uri="{BB962C8B-B14F-4D97-AF65-F5344CB8AC3E}">
        <p14:creationId xmlns:p14="http://schemas.microsoft.com/office/powerpoint/2010/main" val="1254235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DC47-BE22-47EE-9F53-35256DEA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Entomophagy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C272-B2E7-494E-B1D8-6E52CC2B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Catering for Students and Staff with Ethical Diets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561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E783-F6FF-4489-9908-1CCB8897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the best till 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A6F88-EE4C-408D-A76A-97A8BE28C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Entomophagy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The practice of eating insects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A cheap and sustainable source of protein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Not common in Europe and North America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May be the way forward</a:t>
            </a:r>
          </a:p>
          <a:p>
            <a:pPr>
              <a:buBlip>
                <a:blip r:embed="rId3"/>
              </a:buBlip>
            </a:pPr>
            <a:r>
              <a:rPr lang="en-GB" sz="2400" dirty="0"/>
              <a:t>Yuck factor!</a:t>
            </a:r>
          </a:p>
        </p:txBody>
      </p:sp>
      <p:pic>
        <p:nvPicPr>
          <p:cNvPr id="6" name="Content Placeholder 5" descr="A group of people at a fruit stand&#10;&#10;Description generated with high confidence">
            <a:extLst>
              <a:ext uri="{FF2B5EF4-FFF2-40B4-BE49-F238E27FC236}">
                <a16:creationId xmlns:a16="http://schemas.microsoft.com/office/drawing/2014/main" id="{315857BD-81C9-48E2-8161-3663AC94EE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04" y="1844824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591457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DC47-BE22-47EE-9F53-35256DEA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bag of delights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C272-B2E7-494E-B1D8-6E52CC2B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Catering for Students and Staff with Ethical Diets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0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27BBE9-84FD-4827-8ABF-886D73FA6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431" y="714016"/>
            <a:ext cx="4376970" cy="52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41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1CE8-CB1F-44F7-932C-57DFB4C4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Shopping Bag of Delights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C55BD-1E3F-4B00-87E4-7B9C7BD553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This is an exercise to see what you have remembered from earlier in the session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Content Placeholder 9" descr="A picture containing bag, accessory&#10;&#10;Description generated with high confidence">
            <a:extLst>
              <a:ext uri="{FF2B5EF4-FFF2-40B4-BE49-F238E27FC236}">
                <a16:creationId xmlns:a16="http://schemas.microsoft.com/office/drawing/2014/main" id="{C936BB3A-43AF-4DAA-9C8C-5AC02339D8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85724"/>
            <a:ext cx="4685655" cy="4685655"/>
          </a:xfrm>
        </p:spPr>
      </p:pic>
    </p:spTree>
    <p:extLst>
      <p:ext uri="{BB962C8B-B14F-4D97-AF65-F5344CB8AC3E}">
        <p14:creationId xmlns:p14="http://schemas.microsoft.com/office/powerpoint/2010/main" val="3616436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DC47-BE22-47EE-9F53-35256DEA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C272-B2E7-494E-B1D8-6E52CC2B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What does it mean to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73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969FE-D59D-4407-9C67-152D92ED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In and Utilisation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3AF7-43B9-4369-BC6E-C590DFF2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Nutrition: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Taking 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Utilisation</a:t>
            </a:r>
          </a:p>
          <a:p>
            <a:pPr marL="0" indent="0">
              <a:buNone/>
            </a:pPr>
            <a:r>
              <a:rPr lang="en-GB" dirty="0"/>
              <a:t>For the: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Growth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Repair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Maintenance of the body!</a:t>
            </a:r>
          </a:p>
        </p:txBody>
      </p:sp>
      <p:pic>
        <p:nvPicPr>
          <p:cNvPr id="9" name="Content Placeholder 8" descr="A bowl of fruit&#10;&#10;Description automatically generated">
            <a:extLst>
              <a:ext uri="{FF2B5EF4-FFF2-40B4-BE49-F238E27FC236}">
                <a16:creationId xmlns:a16="http://schemas.microsoft.com/office/drawing/2014/main" id="{83F76BFF-E495-44D8-8CB5-CC39E9C0FF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5170"/>
          <a:stretch/>
        </p:blipFill>
        <p:spPr>
          <a:xfrm>
            <a:off x="3419872" y="1600200"/>
            <a:ext cx="5544616" cy="3268959"/>
          </a:xfrm>
        </p:spPr>
      </p:pic>
    </p:spTree>
    <p:extLst>
      <p:ext uri="{BB962C8B-B14F-4D97-AF65-F5344CB8AC3E}">
        <p14:creationId xmlns:p14="http://schemas.microsoft.com/office/powerpoint/2010/main" val="2865018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AA76-5EF4-4DCA-893B-BCC42845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Categories of nutrients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8D0DE-2FC5-4241-B473-D81F6518C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5167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your body needs to acquire from food: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Protein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Carbohydrates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Fat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Fibre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Vitamins &amp; Minerals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Water</a:t>
            </a:r>
          </a:p>
        </p:txBody>
      </p:sp>
      <p:pic>
        <p:nvPicPr>
          <p:cNvPr id="5" name="Content Placeholder 5" descr="A plate of food&#10;&#10;Description automatically generated">
            <a:extLst>
              <a:ext uri="{FF2B5EF4-FFF2-40B4-BE49-F238E27FC236}">
                <a16:creationId xmlns:a16="http://schemas.microsoft.com/office/drawing/2014/main" id="{DC8952D1-A588-454E-8BC8-15EBABF910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67" y="1916832"/>
            <a:ext cx="5088565" cy="3816424"/>
          </a:xfrm>
        </p:spPr>
      </p:pic>
    </p:spTree>
    <p:extLst>
      <p:ext uri="{BB962C8B-B14F-4D97-AF65-F5344CB8AC3E}">
        <p14:creationId xmlns:p14="http://schemas.microsoft.com/office/powerpoint/2010/main" val="32247016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715A-011F-4A69-96B5-3B4AB534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Nutrient Distribution &amp; 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604F9-44D6-4C5F-AEB7-251F611987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Importance of Nutrients (Food Groups):</a:t>
            </a:r>
          </a:p>
          <a:p>
            <a:r>
              <a:rPr lang="en-GB" dirty="0"/>
              <a:t>Grains</a:t>
            </a:r>
          </a:p>
          <a:p>
            <a:r>
              <a:rPr lang="en-GB" dirty="0"/>
              <a:t>Vegetables</a:t>
            </a:r>
          </a:p>
          <a:p>
            <a:r>
              <a:rPr lang="en-GB" dirty="0"/>
              <a:t>Fruits</a:t>
            </a:r>
          </a:p>
          <a:p>
            <a:r>
              <a:rPr lang="en-GB" dirty="0"/>
              <a:t>Dairy</a:t>
            </a:r>
          </a:p>
          <a:p>
            <a:r>
              <a:rPr lang="en-GB" dirty="0"/>
              <a:t>Protein</a:t>
            </a:r>
          </a:p>
        </p:txBody>
      </p:sp>
      <p:pic>
        <p:nvPicPr>
          <p:cNvPr id="6" name="Content Placeholder 5" descr="A close up of food&#10;&#10;Description automatically generated">
            <a:extLst>
              <a:ext uri="{FF2B5EF4-FFF2-40B4-BE49-F238E27FC236}">
                <a16:creationId xmlns:a16="http://schemas.microsoft.com/office/drawing/2014/main" id="{ACE979ED-284E-49B1-8B10-B6C1968EEC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35633"/>
            <a:ext cx="5122912" cy="5122912"/>
          </a:xfrm>
        </p:spPr>
      </p:pic>
    </p:spTree>
    <p:extLst>
      <p:ext uri="{BB962C8B-B14F-4D97-AF65-F5344CB8AC3E}">
        <p14:creationId xmlns:p14="http://schemas.microsoft.com/office/powerpoint/2010/main" val="9916439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E322-7DFD-4A6C-8E4B-1F78D7F6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Nutrients from Grains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8271F-C3D7-4027-9B5A-0D88847DF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273227"/>
          </a:xfrm>
        </p:spPr>
        <p:txBody>
          <a:bodyPr/>
          <a:lstStyle/>
          <a:p>
            <a:r>
              <a:rPr lang="en-GB" dirty="0"/>
              <a:t>Fibre</a:t>
            </a:r>
          </a:p>
          <a:p>
            <a:r>
              <a:rPr lang="en-GB" dirty="0"/>
              <a:t>B Vitamins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DE0CB-F46E-47A4-8D0D-00A4CC4B0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Good For:</a:t>
            </a:r>
          </a:p>
          <a:p>
            <a:r>
              <a:rPr lang="en-GB" sz="2600" dirty="0"/>
              <a:t>Regulates absorption of digested fats</a:t>
            </a:r>
          </a:p>
          <a:p>
            <a:r>
              <a:rPr lang="en-GB" sz="2600" dirty="0"/>
              <a:t>Lower Cholesterol</a:t>
            </a:r>
          </a:p>
          <a:p>
            <a:r>
              <a:rPr lang="en-GB" sz="2600" dirty="0"/>
              <a:t>Energy</a:t>
            </a:r>
          </a:p>
          <a:p>
            <a:r>
              <a:rPr lang="en-GB" sz="2600" dirty="0"/>
              <a:t>Mood and Memory</a:t>
            </a:r>
          </a:p>
          <a:p>
            <a:r>
              <a:rPr lang="en-GB" sz="2600" dirty="0"/>
              <a:t>Skin and Hair</a:t>
            </a:r>
          </a:p>
          <a:p>
            <a:r>
              <a:rPr lang="en-GB" sz="2600" dirty="0"/>
              <a:t>Immune System</a:t>
            </a:r>
          </a:p>
          <a:p>
            <a:r>
              <a:rPr lang="en-GB" sz="2600" dirty="0"/>
              <a:t>Red Blood Cells</a:t>
            </a:r>
          </a:p>
          <a:p>
            <a:r>
              <a:rPr lang="en-GB" sz="2600" dirty="0"/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val="30229827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796F-2F43-4192-8545-F9890ED3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52" y="0"/>
            <a:ext cx="7750644" cy="1143000"/>
          </a:xfrm>
        </p:spPr>
        <p:txBody>
          <a:bodyPr/>
          <a:lstStyle/>
          <a:p>
            <a:r>
              <a:rPr lang="en-GB" sz="3600" dirty="0"/>
              <a:t>Nutrients from Vegetables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44257-985B-49DA-AD1C-503F375BB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/>
          <a:p>
            <a:r>
              <a:rPr lang="en-GB" dirty="0"/>
              <a:t>Potassium</a:t>
            </a:r>
          </a:p>
          <a:p>
            <a:r>
              <a:rPr lang="en-GB" dirty="0"/>
              <a:t>Fibre</a:t>
            </a:r>
          </a:p>
          <a:p>
            <a:r>
              <a:rPr lang="en-GB" dirty="0"/>
              <a:t>Folic Acid</a:t>
            </a:r>
          </a:p>
          <a:p>
            <a:r>
              <a:rPr lang="en-GB" dirty="0"/>
              <a:t>Vitamin A</a:t>
            </a:r>
          </a:p>
          <a:p>
            <a:r>
              <a:rPr lang="en-GB" dirty="0"/>
              <a:t>Vitamin 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407F7-E72A-43F6-B05A-58805D81B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402832" cy="5040560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Good for:</a:t>
            </a:r>
          </a:p>
          <a:p>
            <a:r>
              <a:rPr lang="en-GB" sz="2600" dirty="0"/>
              <a:t>Building Muscles</a:t>
            </a:r>
          </a:p>
          <a:p>
            <a:r>
              <a:rPr lang="en-GB" sz="2600" dirty="0"/>
              <a:t>Nerve transmissions</a:t>
            </a:r>
          </a:p>
          <a:p>
            <a:r>
              <a:rPr lang="en-GB" sz="2600" dirty="0"/>
              <a:t>Regulates absorption of digested fats</a:t>
            </a:r>
          </a:p>
          <a:p>
            <a:r>
              <a:rPr lang="en-GB" sz="2600" dirty="0"/>
              <a:t>Lowers cholesterol</a:t>
            </a:r>
          </a:p>
          <a:p>
            <a:r>
              <a:rPr lang="en-GB" sz="2600" dirty="0"/>
              <a:t>Development of Healthy foetus</a:t>
            </a:r>
          </a:p>
          <a:p>
            <a:r>
              <a:rPr lang="en-GB" sz="2600" dirty="0"/>
              <a:t>Keeps eyes working </a:t>
            </a:r>
          </a:p>
          <a:p>
            <a:r>
              <a:rPr lang="en-GB" sz="2600" dirty="0"/>
              <a:t>Growth &amp; Development</a:t>
            </a:r>
          </a:p>
          <a:p>
            <a:r>
              <a:rPr lang="en-GB" sz="2600" dirty="0"/>
              <a:t>Healing of wounds</a:t>
            </a:r>
          </a:p>
        </p:txBody>
      </p:sp>
    </p:spTree>
    <p:extLst>
      <p:ext uri="{BB962C8B-B14F-4D97-AF65-F5344CB8AC3E}">
        <p14:creationId xmlns:p14="http://schemas.microsoft.com/office/powerpoint/2010/main" val="15488266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740D-B80B-4D01-86D5-59779939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Nutrients from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DC50-E2F0-4277-9022-1BB1897A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/>
          <a:p>
            <a:r>
              <a:rPr lang="en-GB" dirty="0"/>
              <a:t>Potassium</a:t>
            </a:r>
          </a:p>
          <a:p>
            <a:r>
              <a:rPr lang="en-GB" dirty="0"/>
              <a:t>Fibre</a:t>
            </a:r>
          </a:p>
          <a:p>
            <a:r>
              <a:rPr lang="en-GB" dirty="0"/>
              <a:t>Vitamin C</a:t>
            </a:r>
          </a:p>
          <a:p>
            <a:r>
              <a:rPr lang="en-GB" dirty="0"/>
              <a:t>Folic Acid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57515-B383-42DC-A08A-74872085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474840" cy="4853136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Good for:</a:t>
            </a:r>
          </a:p>
          <a:p>
            <a:r>
              <a:rPr lang="en-GB" sz="2600" dirty="0"/>
              <a:t>Building Muscles</a:t>
            </a:r>
          </a:p>
          <a:p>
            <a:r>
              <a:rPr lang="en-GB" sz="2600" dirty="0"/>
              <a:t>Nerve transmission</a:t>
            </a:r>
          </a:p>
          <a:p>
            <a:r>
              <a:rPr lang="en-GB" sz="2600" dirty="0"/>
              <a:t>Reduces the absorption of digested fats</a:t>
            </a:r>
          </a:p>
          <a:p>
            <a:r>
              <a:rPr lang="en-GB" sz="2600" dirty="0"/>
              <a:t>Lowers cholesterol</a:t>
            </a:r>
          </a:p>
          <a:p>
            <a:r>
              <a:rPr lang="en-GB" sz="2600" dirty="0"/>
              <a:t>Growth &amp;  Development</a:t>
            </a:r>
          </a:p>
          <a:p>
            <a:r>
              <a:rPr lang="en-GB" sz="2600" dirty="0"/>
              <a:t>Healing of wounds</a:t>
            </a:r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715626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46DC-1B57-41DC-98EC-8CC7F069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Nutrients from Dairy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E8AE4-B895-4705-9307-247937A8D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/>
          <a:lstStyle/>
          <a:p>
            <a:r>
              <a:rPr lang="en-GB" dirty="0"/>
              <a:t>Calcium</a:t>
            </a:r>
          </a:p>
          <a:p>
            <a:r>
              <a:rPr lang="en-GB" dirty="0"/>
              <a:t>Potassium</a:t>
            </a:r>
          </a:p>
          <a:p>
            <a:r>
              <a:rPr lang="en-GB" dirty="0"/>
              <a:t>Vitamin D</a:t>
            </a:r>
          </a:p>
          <a:p>
            <a:r>
              <a:rPr lang="en-GB" dirty="0"/>
              <a:t>Fat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1F6F8-0097-4D86-B98A-81073CBD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268760"/>
            <a:ext cx="4191002" cy="4857403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Good for:</a:t>
            </a:r>
          </a:p>
          <a:p>
            <a:r>
              <a:rPr lang="en-GB" sz="2600" dirty="0"/>
              <a:t>Healthy Bones &amp; Teeth</a:t>
            </a:r>
          </a:p>
          <a:p>
            <a:r>
              <a:rPr lang="en-GB" sz="2600" dirty="0"/>
              <a:t>Regulates Muscles and Hormones</a:t>
            </a:r>
          </a:p>
          <a:p>
            <a:r>
              <a:rPr lang="en-GB" sz="2600" dirty="0"/>
              <a:t>Builds Muscles</a:t>
            </a:r>
          </a:p>
          <a:p>
            <a:r>
              <a:rPr lang="en-GB" sz="2600" dirty="0"/>
              <a:t>Nerve transmissions</a:t>
            </a:r>
          </a:p>
          <a:p>
            <a:r>
              <a:rPr lang="en-GB" sz="2600" dirty="0"/>
              <a:t>Strong immune system</a:t>
            </a:r>
          </a:p>
          <a:p>
            <a:r>
              <a:rPr lang="en-GB" sz="2600" dirty="0"/>
              <a:t>Blood pressure</a:t>
            </a:r>
          </a:p>
          <a:p>
            <a:r>
              <a:rPr lang="en-GB" sz="2600" dirty="0"/>
              <a:t>Mental health</a:t>
            </a:r>
          </a:p>
          <a:p>
            <a:r>
              <a:rPr lang="en-GB" sz="2600" dirty="0"/>
              <a:t>Healthy Skin and Hair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450801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CCBA-CF92-4E50-A028-F2ED31D7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Nutrients from 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FDD-67F2-43DD-B31C-AC62364CF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/>
          <a:p>
            <a:r>
              <a:rPr lang="en-GB" dirty="0"/>
              <a:t>B Vitamins</a:t>
            </a:r>
          </a:p>
          <a:p>
            <a:r>
              <a:rPr lang="en-GB" dirty="0"/>
              <a:t>Vitamin E</a:t>
            </a:r>
          </a:p>
          <a:p>
            <a:r>
              <a:rPr lang="en-GB" dirty="0"/>
              <a:t>Iron </a:t>
            </a:r>
          </a:p>
          <a:p>
            <a:r>
              <a:rPr lang="en-GB" dirty="0"/>
              <a:t>Zinc</a:t>
            </a:r>
          </a:p>
          <a:p>
            <a:r>
              <a:rPr lang="en-GB" dirty="0"/>
              <a:t>Magnesium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CCF84-F5E1-4C78-9073-EE3137BE8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Good for:</a:t>
            </a:r>
          </a:p>
          <a:p>
            <a:r>
              <a:rPr lang="en-GB" dirty="0"/>
              <a:t>Strong muscles</a:t>
            </a:r>
          </a:p>
          <a:p>
            <a:r>
              <a:rPr lang="en-GB" dirty="0"/>
              <a:t>Healthy blood</a:t>
            </a:r>
          </a:p>
          <a:p>
            <a:r>
              <a:rPr lang="en-GB" dirty="0"/>
              <a:t>Pregnancy and lactation</a:t>
            </a:r>
          </a:p>
          <a:p>
            <a:r>
              <a:rPr lang="en-GB" dirty="0"/>
              <a:t>Mental health</a:t>
            </a:r>
          </a:p>
          <a:p>
            <a:r>
              <a:rPr lang="en-GB" dirty="0"/>
              <a:t>Healthy immune system</a:t>
            </a:r>
          </a:p>
          <a:p>
            <a:r>
              <a:rPr lang="en-GB" dirty="0"/>
              <a:t>Nerve &amp; muscle function</a:t>
            </a:r>
          </a:p>
        </p:txBody>
      </p:sp>
    </p:spTree>
    <p:extLst>
      <p:ext uri="{BB962C8B-B14F-4D97-AF65-F5344CB8AC3E}">
        <p14:creationId xmlns:p14="http://schemas.microsoft.com/office/powerpoint/2010/main" val="388466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4DDA-344F-4AD1-99CE-2DD4DFAA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Ethical Eating –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C86F-3E9F-4AFE-A9C2-542A8B0BE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052" y="1408112"/>
            <a:ext cx="40386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GB" sz="2600" dirty="0"/>
              <a:t>What is meant by ethical eating?</a:t>
            </a:r>
          </a:p>
          <a:p>
            <a:pPr marL="0" indent="0">
              <a:buNone/>
            </a:pPr>
            <a:endParaRPr lang="en-GB" sz="2600" dirty="0"/>
          </a:p>
          <a:p>
            <a:pPr>
              <a:buBlip>
                <a:blip r:embed="rId3"/>
              </a:buBlip>
            </a:pPr>
            <a:r>
              <a:rPr lang="en-GB" sz="2600" dirty="0"/>
              <a:t>Why we should take it seriously?</a:t>
            </a:r>
          </a:p>
          <a:p>
            <a:pPr marL="0" indent="0">
              <a:buNone/>
            </a:pPr>
            <a:endParaRPr lang="en-GB" sz="2600" dirty="0"/>
          </a:p>
          <a:p>
            <a:pPr>
              <a:buBlip>
                <a:blip r:embed="rId3"/>
              </a:buBlip>
            </a:pPr>
            <a:r>
              <a:rPr lang="en-GB" sz="2600" dirty="0"/>
              <a:t>How it will effect you in the workplace</a:t>
            </a:r>
          </a:p>
          <a:p>
            <a:endParaRPr lang="en-GB" sz="2600" dirty="0"/>
          </a:p>
        </p:txBody>
      </p:sp>
      <p:pic>
        <p:nvPicPr>
          <p:cNvPr id="12" name="Content Placeholder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C505DA0-9BA5-40CB-BBF2-7B51D12D08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52" y="1408112"/>
            <a:ext cx="4041775" cy="4041775"/>
          </a:xfrm>
        </p:spPr>
      </p:pic>
    </p:spTree>
    <p:extLst>
      <p:ext uri="{BB962C8B-B14F-4D97-AF65-F5344CB8AC3E}">
        <p14:creationId xmlns:p14="http://schemas.microsoft.com/office/powerpoint/2010/main" val="16064205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CD23-CD2B-45CF-A5CD-6D2D59AF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Nutrients from Oils and Fats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E9FE-E5E7-4CB9-A669-5FC7825AE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/>
          <a:p>
            <a:r>
              <a:rPr lang="en-GB" dirty="0"/>
              <a:t>Essential Fatty Acids</a:t>
            </a:r>
          </a:p>
          <a:p>
            <a:r>
              <a:rPr lang="en-GB" dirty="0"/>
              <a:t>Vitamin 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5EE75-37D0-4BB5-9684-9A6E751660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dirty="0"/>
              <a:t>Good for:</a:t>
            </a:r>
          </a:p>
          <a:p>
            <a:r>
              <a:rPr lang="en-GB" sz="2600" dirty="0"/>
              <a:t>Healthy cell production</a:t>
            </a:r>
          </a:p>
          <a:p>
            <a:r>
              <a:rPr lang="en-GB" sz="2600" dirty="0"/>
              <a:t>Support the health of your eyes</a:t>
            </a:r>
          </a:p>
          <a:p>
            <a:r>
              <a:rPr lang="en-GB" sz="2600" dirty="0"/>
              <a:t>Transmission of nerve signals</a:t>
            </a:r>
          </a:p>
          <a:p>
            <a:r>
              <a:rPr lang="en-GB" sz="2600" dirty="0"/>
              <a:t>Regulating the body’s systems</a:t>
            </a:r>
          </a:p>
          <a:p>
            <a:r>
              <a:rPr lang="en-GB" sz="2600" dirty="0"/>
              <a:t>Healthy skin</a:t>
            </a:r>
          </a:p>
        </p:txBody>
      </p:sp>
    </p:spTree>
    <p:extLst>
      <p:ext uri="{BB962C8B-B14F-4D97-AF65-F5344CB8AC3E}">
        <p14:creationId xmlns:p14="http://schemas.microsoft.com/office/powerpoint/2010/main" val="4136787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DC47-BE22-47EE-9F53-35256DEA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and changing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C272-B2E7-494E-B1D8-6E52CC2B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Case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7256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1CE8-CB1F-44F7-932C-57DFB4C4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C55BD-1E3F-4B00-87E4-7B9C7BD55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43000"/>
            <a:ext cx="4038600" cy="5382344"/>
          </a:xfrm>
        </p:spPr>
        <p:txBody>
          <a:bodyPr/>
          <a:lstStyle/>
          <a:p>
            <a:r>
              <a:rPr lang="en-GB" dirty="0"/>
              <a:t>Here are six students who will get to know in these sessions</a:t>
            </a:r>
          </a:p>
          <a:p>
            <a:r>
              <a:rPr lang="en-GB" dirty="0"/>
              <a:t>In this session we would like you to adapt and change the meals so that they are nutritionally balanced and appropriate to their ethical choices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 descr="A close up of food&#10;&#10;Description automatically generated">
            <a:extLst>
              <a:ext uri="{FF2B5EF4-FFF2-40B4-BE49-F238E27FC236}">
                <a16:creationId xmlns:a16="http://schemas.microsoft.com/office/drawing/2014/main" id="{7FEB534C-7A8E-41F8-9232-FAFB01FDF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038961"/>
            <a:ext cx="3938743" cy="2780077"/>
          </a:xfrm>
        </p:spPr>
      </p:pic>
    </p:spTree>
    <p:extLst>
      <p:ext uri="{BB962C8B-B14F-4D97-AF65-F5344CB8AC3E}">
        <p14:creationId xmlns:p14="http://schemas.microsoft.com/office/powerpoint/2010/main" val="17491974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9D83-6ED3-45C1-BC5D-6DF2B3DC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06903-C2CA-4D84-B90D-33147C8BE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Questions</a:t>
            </a:r>
          </a:p>
        </p:txBody>
      </p:sp>
    </p:spTree>
    <p:extLst>
      <p:ext uri="{BB962C8B-B14F-4D97-AF65-F5344CB8AC3E}">
        <p14:creationId xmlns:p14="http://schemas.microsoft.com/office/powerpoint/2010/main" val="50736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7F2D2-EB41-433A-A7D5-8B3375EB8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Ice-Breaker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A947D7-5230-48F1-B3DE-B8BB3B74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Vegan?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0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7CB7-9A0D-4B10-9155-22DC5FE3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Accidentally Vegan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64E7-F863-45CB-A8D4-B6B5AE898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Many people have the mistaken belief that becoming Vegan is a bit like joining a cult.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That you have to give up everything!!!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B989A-4E97-497B-AED2-28997B2804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/>
              <a:t>This exercise is to look at what already exists in supermarkets. 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Food items that are “Accidentally Vegan”</a:t>
            </a:r>
          </a:p>
          <a:p>
            <a:endParaRPr lang="en-GB" sz="2400" dirty="0"/>
          </a:p>
          <a:p>
            <a:r>
              <a:rPr lang="en-GB" sz="2400" dirty="0"/>
              <a:t>In pairs decide whether you think something is or isn’t vegan.</a:t>
            </a:r>
          </a:p>
        </p:txBody>
      </p:sp>
    </p:spTree>
    <p:extLst>
      <p:ext uri="{BB962C8B-B14F-4D97-AF65-F5344CB8AC3E}">
        <p14:creationId xmlns:p14="http://schemas.microsoft.com/office/powerpoint/2010/main" val="1923438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owerpoint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33CC"/>
      </a:hlink>
      <a:folHlink>
        <a:srgbClr val="FF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owerpoint Template">
  <a:themeElements>
    <a:clrScheme name="Custom 1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 Simple Template master slides  (2)</Template>
  <TotalTime>4240</TotalTime>
  <Words>2139</Words>
  <Application>Microsoft Office PowerPoint</Application>
  <PresentationFormat>On-screen Show (4:3)</PresentationFormat>
  <Paragraphs>428</Paragraphs>
  <Slides>73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Aharoni</vt:lpstr>
      <vt:lpstr>Arial</vt:lpstr>
      <vt:lpstr>Calibri</vt:lpstr>
      <vt:lpstr>Century Gothic</vt:lpstr>
      <vt:lpstr>Courier New</vt:lpstr>
      <vt:lpstr>Tahoma</vt:lpstr>
      <vt:lpstr>Trebuchet MS</vt:lpstr>
      <vt:lpstr>Wingdings</vt:lpstr>
      <vt:lpstr>Powerpoint Template</vt:lpstr>
      <vt:lpstr>Custom Design</vt:lpstr>
      <vt:lpstr>1_Powerpoint Template</vt:lpstr>
      <vt:lpstr>Unconscious Bias </vt:lpstr>
      <vt:lpstr>Ethical eating </vt:lpstr>
      <vt:lpstr>PowerPoint Presentation</vt:lpstr>
      <vt:lpstr>INTRODUCTIONS</vt:lpstr>
      <vt:lpstr>PowerPoint Presentation</vt:lpstr>
      <vt:lpstr>PowerPoint Presentation</vt:lpstr>
      <vt:lpstr>Ethical Eating – An Overview</vt:lpstr>
      <vt:lpstr>is it Vegan? </vt:lpstr>
      <vt:lpstr>Accidentally Vegan</vt:lpstr>
      <vt:lpstr>Guinness</vt:lpstr>
      <vt:lpstr>Lea &amp; Perrins</vt:lpstr>
      <vt:lpstr>HP Sauce</vt:lpstr>
      <vt:lpstr>PowerPoint Presentation</vt:lpstr>
      <vt:lpstr>PowerPoint Presentation</vt:lpstr>
      <vt:lpstr>Marmite</vt:lpstr>
      <vt:lpstr>Walkers Smoky Bacon</vt:lpstr>
      <vt:lpstr>McVitie’s Digestives</vt:lpstr>
      <vt:lpstr>PowerPoint Presentation</vt:lpstr>
      <vt:lpstr>PowerPoint Presentation</vt:lpstr>
      <vt:lpstr>PowerPoint Presentation</vt:lpstr>
      <vt:lpstr>PowerPoint Presentation</vt:lpstr>
      <vt:lpstr>…and the equality act </vt:lpstr>
      <vt:lpstr>The Equality Act and Customer Care </vt:lpstr>
      <vt:lpstr>The Equality Act 2010</vt:lpstr>
      <vt:lpstr>9  Protected Characteristics </vt:lpstr>
      <vt:lpstr>PowerPoint Presentation</vt:lpstr>
      <vt:lpstr>Types of unlawful treatment</vt:lpstr>
      <vt:lpstr>What is a religion or belief?</vt:lpstr>
      <vt:lpstr>Religious and Philosophical</vt:lpstr>
      <vt:lpstr>To come under the protection of the Equality Act</vt:lpstr>
      <vt:lpstr>What Is It?</vt:lpstr>
      <vt:lpstr>Who is the customer?</vt:lpstr>
      <vt:lpstr>Who are my customers?</vt:lpstr>
      <vt:lpstr>External and internal customers </vt:lpstr>
      <vt:lpstr>Our customers include:</vt:lpstr>
      <vt:lpstr>What is a customer?</vt:lpstr>
      <vt:lpstr>On the topic of your customers</vt:lpstr>
      <vt:lpstr>Importance internal customers</vt:lpstr>
      <vt:lpstr>Break </vt:lpstr>
      <vt:lpstr>Eating ethically</vt:lpstr>
      <vt:lpstr>Veganism</vt:lpstr>
      <vt:lpstr>What is Veganism?</vt:lpstr>
      <vt:lpstr>All Vegans</vt:lpstr>
      <vt:lpstr>A Vegan Diet</vt:lpstr>
      <vt:lpstr>Flexitarians</vt:lpstr>
      <vt:lpstr>Vegetarianism</vt:lpstr>
      <vt:lpstr>Nothing With a Face!</vt:lpstr>
      <vt:lpstr>Yes, but Why?</vt:lpstr>
      <vt:lpstr>Pescatarians</vt:lpstr>
      <vt:lpstr>Vegetarian diets may be:</vt:lpstr>
      <vt:lpstr>Other types of eating?</vt:lpstr>
      <vt:lpstr>The organic movement</vt:lpstr>
      <vt:lpstr>Importance of Provenance</vt:lpstr>
      <vt:lpstr>Organic Movement</vt:lpstr>
      <vt:lpstr>Aims of Organic Farming</vt:lpstr>
      <vt:lpstr>Provenance and the Organic Movement</vt:lpstr>
      <vt:lpstr>Entomophagy</vt:lpstr>
      <vt:lpstr>Saving the best till last</vt:lpstr>
      <vt:lpstr>Shopping bag of delights</vt:lpstr>
      <vt:lpstr>Shopping Bag of Delights</vt:lpstr>
      <vt:lpstr>Nutrition</vt:lpstr>
      <vt:lpstr>Taking In and Utilisation</vt:lpstr>
      <vt:lpstr>6 Categories of nutrients</vt:lpstr>
      <vt:lpstr>Nutrient Distribution &amp; Intake</vt:lpstr>
      <vt:lpstr>Nutrients from Grains</vt:lpstr>
      <vt:lpstr>Nutrients from Vegetables</vt:lpstr>
      <vt:lpstr>Nutrients from Fruit</vt:lpstr>
      <vt:lpstr>Nutrients from Dairy</vt:lpstr>
      <vt:lpstr>Nutrients from Protein</vt:lpstr>
      <vt:lpstr>Nutrients from Oils and Fats</vt:lpstr>
      <vt:lpstr>Adapting and changing</vt:lpstr>
      <vt:lpstr>Cases Studies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Hughes</dc:creator>
  <cp:lastModifiedBy>Tom Haworth</cp:lastModifiedBy>
  <cp:revision>226</cp:revision>
  <cp:lastPrinted>2019-09-07T10:43:47Z</cp:lastPrinted>
  <dcterms:created xsi:type="dcterms:W3CDTF">2017-10-10T09:47:23Z</dcterms:created>
  <dcterms:modified xsi:type="dcterms:W3CDTF">2019-10-09T08:58:35Z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450679578</vt:i4>
  </property>
  <property fmtid="{D5CDD505-2E9C-101B-9397-08002B2CF9AE}" pid="3" name="_NewReviewCycle">
    <vt:lpwstr/>
  </property>
  <property fmtid="{D5CDD505-2E9C-101B-9397-08002B2CF9AE}" pid="4" name="_EmailSubject">
    <vt:lpwstr>reminder</vt:lpwstr>
  </property>
  <property fmtid="{D5CDD505-2E9C-101B-9397-08002B2CF9AE}" pid="5" name="_AuthorEmail">
    <vt:lpwstr>femi@challcon.com</vt:lpwstr>
  </property>
  <property fmtid="{D5CDD505-2E9C-101B-9397-08002B2CF9AE}" pid="6" name="_AuthorEmailDisplayName">
    <vt:lpwstr>Femi Otitoju</vt:lpwstr>
  </property>
</Properties>
</file>